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9753600" cy="7315200"/>
  <p:notesSz cx="6858000" cy="9144000"/>
  <p:embeddedFontLst>
    <p:embeddedFont>
      <p:font typeface="TT Milks Casual Outline Shadow" charset="1" panose="02000503090000020003"/>
      <p:regular r:id="rId20"/>
    </p:embeddedFont>
    <p:embeddedFont>
      <p:font typeface="Maely" charset="1" panose="00000000000000000000"/>
      <p:regular r:id="rId21"/>
    </p:embeddedFont>
    <p:embeddedFont>
      <p:font typeface="Glacial Indifference" charset="1" panose="00000000000000000000"/>
      <p:regular r:id="rId22"/>
    </p:embeddedFont>
    <p:embeddedFont>
      <p:font typeface="Lazydog"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40.png" Type="http://schemas.openxmlformats.org/officeDocument/2006/relationships/image"/><Relationship Id="rId13" Target="../media/image41.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40.png" Type="http://schemas.openxmlformats.org/officeDocument/2006/relationships/image"/><Relationship Id="rId13" Target="../media/image41.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2.png" Type="http://schemas.openxmlformats.org/officeDocument/2006/relationships/image"/><Relationship Id="rId5" Target="../media/image19.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ECE8"/>
        </a:solidFill>
      </p:bgPr>
    </p:bg>
    <p:spTree>
      <p:nvGrpSpPr>
        <p:cNvPr id="1" name=""/>
        <p:cNvGrpSpPr/>
        <p:nvPr/>
      </p:nvGrpSpPr>
      <p:grpSpPr>
        <a:xfrm>
          <a:off x="0" y="0"/>
          <a:ext cx="0" cy="0"/>
          <a:chOff x="0" y="0"/>
          <a:chExt cx="0" cy="0"/>
        </a:xfrm>
      </p:grpSpPr>
      <p:sp>
        <p:nvSpPr>
          <p:cNvPr name="Freeform 2" id="2"/>
          <p:cNvSpPr/>
          <p:nvPr/>
        </p:nvSpPr>
        <p:spPr>
          <a:xfrm flipH="false" flipV="false" rot="0">
            <a:off x="4496641" y="2663615"/>
            <a:ext cx="4788485" cy="5639543"/>
          </a:xfrm>
          <a:custGeom>
            <a:avLst/>
            <a:gdLst/>
            <a:ahLst/>
            <a:cxnLst/>
            <a:rect r="r" b="b" t="t" l="l"/>
            <a:pathLst>
              <a:path h="5639543" w="4788485">
                <a:moveTo>
                  <a:pt x="0" y="0"/>
                </a:moveTo>
                <a:lnTo>
                  <a:pt x="4788485" y="0"/>
                </a:lnTo>
                <a:lnTo>
                  <a:pt x="4788485" y="5639543"/>
                </a:lnTo>
                <a:lnTo>
                  <a:pt x="0" y="56395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46241" y="5805274"/>
            <a:ext cx="1313212" cy="998041"/>
          </a:xfrm>
          <a:custGeom>
            <a:avLst/>
            <a:gdLst/>
            <a:ahLst/>
            <a:cxnLst/>
            <a:rect r="r" b="b" t="t" l="l"/>
            <a:pathLst>
              <a:path h="998041" w="1313212">
                <a:moveTo>
                  <a:pt x="0" y="0"/>
                </a:moveTo>
                <a:lnTo>
                  <a:pt x="1313212" y="0"/>
                </a:lnTo>
                <a:lnTo>
                  <a:pt x="1313212" y="998041"/>
                </a:lnTo>
                <a:lnTo>
                  <a:pt x="0" y="9980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164802" y="1721781"/>
            <a:ext cx="919652" cy="698936"/>
          </a:xfrm>
          <a:custGeom>
            <a:avLst/>
            <a:gdLst/>
            <a:ahLst/>
            <a:cxnLst/>
            <a:rect r="r" b="b" t="t" l="l"/>
            <a:pathLst>
              <a:path h="698936" w="919652">
                <a:moveTo>
                  <a:pt x="0" y="0"/>
                </a:moveTo>
                <a:lnTo>
                  <a:pt x="919652" y="0"/>
                </a:lnTo>
                <a:lnTo>
                  <a:pt x="919652" y="698936"/>
                </a:lnTo>
                <a:lnTo>
                  <a:pt x="0" y="6989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331214" y="4650421"/>
            <a:ext cx="596644" cy="59664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19050" cap="sq">
              <a:solidFill>
                <a:srgbClr val="000000"/>
              </a:solidFill>
              <a:prstDash val="solid"/>
              <a:miter/>
            </a:ln>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8" id="8"/>
          <p:cNvGrpSpPr/>
          <p:nvPr/>
        </p:nvGrpSpPr>
        <p:grpSpPr>
          <a:xfrm rot="0">
            <a:off x="292390" y="4605126"/>
            <a:ext cx="596644" cy="59664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6B0"/>
            </a:solidFill>
            <a:ln w="19050" cap="sq">
              <a:solidFill>
                <a:srgbClr val="000000"/>
              </a:solidFill>
              <a:prstDash val="solid"/>
              <a:miter/>
            </a:ln>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TextBox 11" id="11"/>
          <p:cNvSpPr txBox="true"/>
          <p:nvPr/>
        </p:nvSpPr>
        <p:spPr>
          <a:xfrm rot="0">
            <a:off x="541870" y="836295"/>
            <a:ext cx="7545101" cy="2456546"/>
          </a:xfrm>
          <a:prstGeom prst="rect">
            <a:avLst/>
          </a:prstGeom>
        </p:spPr>
        <p:txBody>
          <a:bodyPr anchor="t" rtlCol="false" tIns="0" lIns="0" bIns="0" rIns="0">
            <a:spAutoFit/>
          </a:bodyPr>
          <a:lstStyle/>
          <a:p>
            <a:pPr algn="l">
              <a:lnSpc>
                <a:spcPts val="6302"/>
              </a:lnSpc>
            </a:pPr>
            <a:r>
              <a:rPr lang="en-US" sz="6302" spc="-252">
                <a:solidFill>
                  <a:srgbClr val="000000"/>
                </a:solidFill>
                <a:latin typeface="TT Milks Casual Outline Shadow"/>
                <a:ea typeface="TT Milks Casual Outline Shadow"/>
                <a:cs typeface="TT Milks Casual Outline Shadow"/>
                <a:sym typeface="TT Milks Casual Outline Shadow"/>
              </a:rPr>
              <a:t>SELF-ESTEEM &amp; INTERPERSONAL RELATIONSHIP</a:t>
            </a:r>
          </a:p>
        </p:txBody>
      </p:sp>
      <p:sp>
        <p:nvSpPr>
          <p:cNvPr name="TextBox 12" id="12"/>
          <p:cNvSpPr txBox="true"/>
          <p:nvPr/>
        </p:nvSpPr>
        <p:spPr>
          <a:xfrm rot="0">
            <a:off x="731520" y="3321416"/>
            <a:ext cx="4427789" cy="436059"/>
          </a:xfrm>
          <a:prstGeom prst="rect">
            <a:avLst/>
          </a:prstGeom>
        </p:spPr>
        <p:txBody>
          <a:bodyPr anchor="t" rtlCol="false" tIns="0" lIns="0" bIns="0" rIns="0">
            <a:spAutoFit/>
          </a:bodyPr>
          <a:lstStyle/>
          <a:p>
            <a:pPr algn="l">
              <a:lnSpc>
                <a:spcPts val="3399"/>
              </a:lnSpc>
            </a:pPr>
            <a:r>
              <a:rPr lang="en-US" sz="3090">
                <a:solidFill>
                  <a:srgbClr val="000000"/>
                </a:solidFill>
                <a:latin typeface="Maely"/>
                <a:ea typeface="Maely"/>
                <a:cs typeface="Maely"/>
                <a:sym typeface="Maely"/>
              </a:rPr>
              <a:t>GROUP 4: CHAPTER 4-A</a:t>
            </a:r>
          </a:p>
        </p:txBody>
      </p:sp>
      <p:grpSp>
        <p:nvGrpSpPr>
          <p:cNvPr name="Group 13" id="13"/>
          <p:cNvGrpSpPr/>
          <p:nvPr/>
        </p:nvGrpSpPr>
        <p:grpSpPr>
          <a:xfrm rot="0">
            <a:off x="6968715" y="-464567"/>
            <a:ext cx="1196087" cy="119608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19050" cap="sq">
              <a:solidFill>
                <a:srgbClr val="000000"/>
              </a:solidFill>
              <a:prstDash val="solid"/>
              <a:miter/>
            </a:ln>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6" id="16"/>
          <p:cNvGrpSpPr/>
          <p:nvPr/>
        </p:nvGrpSpPr>
        <p:grpSpPr>
          <a:xfrm rot="0">
            <a:off x="6890884" y="-555371"/>
            <a:ext cx="1196087" cy="119608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ECE8"/>
        </a:solidFill>
      </p:bgPr>
    </p:bg>
    <p:spTree>
      <p:nvGrpSpPr>
        <p:cNvPr id="1" name=""/>
        <p:cNvGrpSpPr/>
        <p:nvPr/>
      </p:nvGrpSpPr>
      <p:grpSpPr>
        <a:xfrm>
          <a:off x="0" y="0"/>
          <a:ext cx="0" cy="0"/>
          <a:chOff x="0" y="0"/>
          <a:chExt cx="0" cy="0"/>
        </a:xfrm>
      </p:grpSpPr>
      <p:grpSp>
        <p:nvGrpSpPr>
          <p:cNvPr name="Group 2" id="2"/>
          <p:cNvGrpSpPr/>
          <p:nvPr/>
        </p:nvGrpSpPr>
        <p:grpSpPr>
          <a:xfrm rot="0">
            <a:off x="368112" y="1039183"/>
            <a:ext cx="4077266" cy="4525495"/>
            <a:chOff x="0" y="0"/>
            <a:chExt cx="5436355" cy="6033993"/>
          </a:xfrm>
        </p:grpSpPr>
        <p:grpSp>
          <p:nvGrpSpPr>
            <p:cNvPr name="Group 3" id="3"/>
            <p:cNvGrpSpPr/>
            <p:nvPr/>
          </p:nvGrpSpPr>
          <p:grpSpPr>
            <a:xfrm rot="0">
              <a:off x="70195" y="251912"/>
              <a:ext cx="5366160" cy="5782081"/>
              <a:chOff x="0" y="0"/>
              <a:chExt cx="1386403" cy="1493861"/>
            </a:xfrm>
          </p:grpSpPr>
          <p:sp>
            <p:nvSpPr>
              <p:cNvPr name="Freeform 4" id="4"/>
              <p:cNvSpPr/>
              <p:nvPr/>
            </p:nvSpPr>
            <p:spPr>
              <a:xfrm flipH="false" flipV="false" rot="0">
                <a:off x="0" y="0"/>
                <a:ext cx="1386403" cy="1493861"/>
              </a:xfrm>
              <a:custGeom>
                <a:avLst/>
                <a:gdLst/>
                <a:ahLst/>
                <a:cxnLst/>
                <a:rect r="r" b="b" t="t" l="l"/>
                <a:pathLst>
                  <a:path h="1493861" w="1386403">
                    <a:moveTo>
                      <a:pt x="110658" y="0"/>
                    </a:moveTo>
                    <a:lnTo>
                      <a:pt x="1275745" y="0"/>
                    </a:lnTo>
                    <a:cubicBezTo>
                      <a:pt x="1336860" y="0"/>
                      <a:pt x="1386403" y="49543"/>
                      <a:pt x="1386403" y="110658"/>
                    </a:cubicBezTo>
                    <a:lnTo>
                      <a:pt x="1386403" y="1383203"/>
                    </a:lnTo>
                    <a:cubicBezTo>
                      <a:pt x="1386403" y="1444317"/>
                      <a:pt x="1336860" y="1493861"/>
                      <a:pt x="1275745" y="1493861"/>
                    </a:cubicBezTo>
                    <a:lnTo>
                      <a:pt x="110658" y="1493861"/>
                    </a:lnTo>
                    <a:cubicBezTo>
                      <a:pt x="49543" y="1493861"/>
                      <a:pt x="0" y="1444317"/>
                      <a:pt x="0" y="1383203"/>
                    </a:cubicBezTo>
                    <a:lnTo>
                      <a:pt x="0" y="110658"/>
                    </a:lnTo>
                    <a:cubicBezTo>
                      <a:pt x="0" y="49543"/>
                      <a:pt x="49543" y="0"/>
                      <a:pt x="110658" y="0"/>
                    </a:cubicBezTo>
                    <a:close/>
                  </a:path>
                </a:pathLst>
              </a:custGeom>
              <a:solidFill>
                <a:srgbClr val="000000"/>
              </a:solidFill>
            </p:spPr>
          </p:sp>
          <p:sp>
            <p:nvSpPr>
              <p:cNvPr name="TextBox 5" id="5"/>
              <p:cNvSpPr txBox="true"/>
              <p:nvPr/>
            </p:nvSpPr>
            <p:spPr>
              <a:xfrm>
                <a:off x="0" y="-28575"/>
                <a:ext cx="1386403" cy="1522436"/>
              </a:xfrm>
              <a:prstGeom prst="rect">
                <a:avLst/>
              </a:prstGeom>
            </p:spPr>
            <p:txBody>
              <a:bodyPr anchor="ctr" rtlCol="false" tIns="46524" lIns="46524" bIns="46524" rIns="46524"/>
              <a:lstStyle/>
              <a:p>
                <a:pPr algn="ctr">
                  <a:lnSpc>
                    <a:spcPts val="1959"/>
                  </a:lnSpc>
                  <a:spcBef>
                    <a:spcPct val="0"/>
                  </a:spcBef>
                </a:pPr>
              </a:p>
            </p:txBody>
          </p:sp>
        </p:grpSp>
        <p:grpSp>
          <p:nvGrpSpPr>
            <p:cNvPr name="Group 6" id="6"/>
            <p:cNvGrpSpPr/>
            <p:nvPr/>
          </p:nvGrpSpPr>
          <p:grpSpPr>
            <a:xfrm rot="0">
              <a:off x="0" y="0"/>
              <a:ext cx="5062118" cy="5613538"/>
              <a:chOff x="0" y="0"/>
              <a:chExt cx="1307851" cy="1450316"/>
            </a:xfrm>
          </p:grpSpPr>
          <p:sp>
            <p:nvSpPr>
              <p:cNvPr name="Freeform 7" id="7"/>
              <p:cNvSpPr/>
              <p:nvPr/>
            </p:nvSpPr>
            <p:spPr>
              <a:xfrm flipH="false" flipV="false" rot="0">
                <a:off x="0" y="0"/>
                <a:ext cx="1307851" cy="1450316"/>
              </a:xfrm>
              <a:custGeom>
                <a:avLst/>
                <a:gdLst/>
                <a:ahLst/>
                <a:cxnLst/>
                <a:rect r="r" b="b" t="t" l="l"/>
                <a:pathLst>
                  <a:path h="1450316" w="1307851">
                    <a:moveTo>
                      <a:pt x="86182" y="0"/>
                    </a:moveTo>
                    <a:lnTo>
                      <a:pt x="1221668" y="0"/>
                    </a:lnTo>
                    <a:cubicBezTo>
                      <a:pt x="1244525" y="0"/>
                      <a:pt x="1266446" y="9080"/>
                      <a:pt x="1282608" y="25242"/>
                    </a:cubicBezTo>
                    <a:cubicBezTo>
                      <a:pt x="1298771" y="41405"/>
                      <a:pt x="1307851" y="63325"/>
                      <a:pt x="1307851" y="86182"/>
                    </a:cubicBezTo>
                    <a:lnTo>
                      <a:pt x="1307851" y="1364133"/>
                    </a:lnTo>
                    <a:cubicBezTo>
                      <a:pt x="1307851" y="1411731"/>
                      <a:pt x="1269265" y="1450316"/>
                      <a:pt x="1221668" y="1450316"/>
                    </a:cubicBezTo>
                    <a:lnTo>
                      <a:pt x="86182" y="1450316"/>
                    </a:lnTo>
                    <a:cubicBezTo>
                      <a:pt x="38585" y="1450316"/>
                      <a:pt x="0" y="1411731"/>
                      <a:pt x="0" y="1364133"/>
                    </a:cubicBezTo>
                    <a:lnTo>
                      <a:pt x="0" y="86182"/>
                    </a:lnTo>
                    <a:cubicBezTo>
                      <a:pt x="0" y="38585"/>
                      <a:pt x="38585" y="0"/>
                      <a:pt x="86182" y="0"/>
                    </a:cubicBezTo>
                    <a:close/>
                  </a:path>
                </a:pathLst>
              </a:custGeom>
              <a:solidFill>
                <a:srgbClr val="FFFFFF"/>
              </a:solidFill>
            </p:spPr>
          </p:sp>
          <p:sp>
            <p:nvSpPr>
              <p:cNvPr name="TextBox 8" id="8"/>
              <p:cNvSpPr txBox="true"/>
              <p:nvPr/>
            </p:nvSpPr>
            <p:spPr>
              <a:xfrm>
                <a:off x="0" y="-28575"/>
                <a:ext cx="1307851" cy="1478891"/>
              </a:xfrm>
              <a:prstGeom prst="rect">
                <a:avLst/>
              </a:prstGeom>
            </p:spPr>
            <p:txBody>
              <a:bodyPr anchor="ctr" rtlCol="false" tIns="46524" lIns="46524" bIns="46524" rIns="46524"/>
              <a:lstStyle/>
              <a:p>
                <a:pPr algn="ctr">
                  <a:lnSpc>
                    <a:spcPts val="1959"/>
                  </a:lnSpc>
                  <a:spcBef>
                    <a:spcPct val="0"/>
                  </a:spcBef>
                </a:pPr>
              </a:p>
            </p:txBody>
          </p:sp>
        </p:grpSp>
        <p:sp>
          <p:nvSpPr>
            <p:cNvPr name="TextBox 9" id="9"/>
            <p:cNvSpPr txBox="true"/>
            <p:nvPr/>
          </p:nvSpPr>
          <p:spPr>
            <a:xfrm rot="0">
              <a:off x="791630" y="280487"/>
              <a:ext cx="3478857" cy="1062805"/>
            </a:xfrm>
            <a:prstGeom prst="rect">
              <a:avLst/>
            </a:prstGeom>
          </p:spPr>
          <p:txBody>
            <a:bodyPr anchor="t" rtlCol="false" tIns="0" lIns="0" bIns="0" rIns="0">
              <a:spAutoFit/>
            </a:bodyPr>
            <a:lstStyle/>
            <a:p>
              <a:pPr algn="ctr">
                <a:lnSpc>
                  <a:spcPts val="3099"/>
                </a:lnSpc>
              </a:pPr>
              <a:r>
                <a:rPr lang="en-US" sz="2817">
                  <a:solidFill>
                    <a:srgbClr val="000000"/>
                  </a:solidFill>
                  <a:latin typeface="TT Milks Casual Outline Shadow"/>
                  <a:ea typeface="TT Milks Casual Outline Shadow"/>
                  <a:cs typeface="TT Milks Casual Outline Shadow"/>
                  <a:sym typeface="TT Milks Casual Outline Shadow"/>
                </a:rPr>
                <a:t>Be kind to yourself</a:t>
              </a:r>
            </a:p>
          </p:txBody>
        </p:sp>
        <p:sp>
          <p:nvSpPr>
            <p:cNvPr name="TextBox 10" id="10"/>
            <p:cNvSpPr txBox="true"/>
            <p:nvPr/>
          </p:nvSpPr>
          <p:spPr>
            <a:xfrm rot="0">
              <a:off x="184695" y="1371867"/>
              <a:ext cx="4645400" cy="3792761"/>
            </a:xfrm>
            <a:prstGeom prst="rect">
              <a:avLst/>
            </a:prstGeom>
          </p:spPr>
          <p:txBody>
            <a:bodyPr anchor="t" rtlCol="false" tIns="0" lIns="0" bIns="0" rIns="0">
              <a:spAutoFit/>
            </a:bodyPr>
            <a:lstStyle/>
            <a:p>
              <a:pPr algn="just">
                <a:lnSpc>
                  <a:spcPts val="1893"/>
                </a:lnSpc>
              </a:pPr>
              <a:r>
                <a:rPr lang="en-US" sz="1893">
                  <a:solidFill>
                    <a:srgbClr val="000000"/>
                  </a:solidFill>
                  <a:latin typeface="Glacial Indifference"/>
                  <a:ea typeface="Glacial Indifference"/>
                  <a:cs typeface="Glacial Indifference"/>
                  <a:sym typeface="Glacial Indifference"/>
                </a:rPr>
                <a:t>-Get to know yourself.</a:t>
              </a:r>
            </a:p>
            <a:p>
              <a:pPr algn="just">
                <a:lnSpc>
                  <a:spcPts val="1893"/>
                </a:lnSpc>
              </a:pPr>
            </a:p>
            <a:p>
              <a:pPr algn="just">
                <a:lnSpc>
                  <a:spcPts val="1893"/>
                </a:lnSpc>
              </a:pPr>
              <a:r>
                <a:rPr lang="en-US" sz="1893">
                  <a:solidFill>
                    <a:srgbClr val="000000"/>
                  </a:solidFill>
                  <a:latin typeface="Glacial Indifference"/>
                  <a:ea typeface="Glacial Indifference"/>
                  <a:cs typeface="Glacial Indifference"/>
                  <a:sym typeface="Glacial Indifference"/>
                </a:rPr>
                <a:t>-Try to challenge unkind thoughts about yourself</a:t>
              </a:r>
            </a:p>
            <a:p>
              <a:pPr algn="just">
                <a:lnSpc>
                  <a:spcPts val="1893"/>
                </a:lnSpc>
              </a:pPr>
            </a:p>
            <a:p>
              <a:pPr algn="just">
                <a:lnSpc>
                  <a:spcPts val="1893"/>
                </a:lnSpc>
              </a:pPr>
              <a:r>
                <a:rPr lang="en-US" sz="1893">
                  <a:solidFill>
                    <a:srgbClr val="000000"/>
                  </a:solidFill>
                  <a:latin typeface="Glacial Indifference"/>
                  <a:ea typeface="Glacial Indifference"/>
                  <a:cs typeface="Glacial Indifference"/>
                  <a:sym typeface="Glacial Indifference"/>
                </a:rPr>
                <a:t>-Say positive things to yourself.</a:t>
              </a:r>
            </a:p>
            <a:p>
              <a:pPr algn="just">
                <a:lnSpc>
                  <a:spcPts val="1893"/>
                </a:lnSpc>
              </a:pPr>
              <a:r>
                <a:rPr lang="en-US" sz="1893">
                  <a:solidFill>
                    <a:srgbClr val="000000"/>
                  </a:solidFill>
                  <a:latin typeface="Glacial Indifference"/>
                  <a:ea typeface="Glacial Indifference"/>
                  <a:cs typeface="Glacial Indifference"/>
                  <a:sym typeface="Glacial Indifference"/>
                </a:rPr>
                <a:t> -Practice saying no.</a:t>
              </a:r>
            </a:p>
            <a:p>
              <a:pPr algn="just">
                <a:lnSpc>
                  <a:spcPts val="1893"/>
                </a:lnSpc>
              </a:pPr>
            </a:p>
            <a:p>
              <a:pPr algn="just">
                <a:lnSpc>
                  <a:spcPts val="1893"/>
                </a:lnSpc>
              </a:pPr>
              <a:r>
                <a:rPr lang="en-US" sz="1893">
                  <a:solidFill>
                    <a:srgbClr val="000000"/>
                  </a:solidFill>
                  <a:latin typeface="Glacial Indifference"/>
                  <a:ea typeface="Glacial Indifference"/>
                  <a:cs typeface="Glacial Indifference"/>
                  <a:sym typeface="Glacial Indifference"/>
                </a:rPr>
                <a:t> -Try to avoid comparing yourself to others.</a:t>
              </a:r>
            </a:p>
            <a:p>
              <a:pPr algn="just">
                <a:lnSpc>
                  <a:spcPts val="1893"/>
                </a:lnSpc>
              </a:pPr>
            </a:p>
            <a:p>
              <a:pPr algn="just">
                <a:lnSpc>
                  <a:spcPts val="1893"/>
                </a:lnSpc>
              </a:pPr>
              <a:r>
                <a:rPr lang="en-US" sz="1893">
                  <a:solidFill>
                    <a:srgbClr val="000000"/>
                  </a:solidFill>
                  <a:latin typeface="Glacial Indifference"/>
                  <a:ea typeface="Glacial Indifference"/>
                  <a:cs typeface="Glacial Indifference"/>
                  <a:sym typeface="Glacial Indifference"/>
                </a:rPr>
                <a:t> -Do something nice for yourself. </a:t>
              </a:r>
            </a:p>
          </p:txBody>
        </p:sp>
      </p:grpSp>
      <p:grpSp>
        <p:nvGrpSpPr>
          <p:cNvPr name="Group 11" id="11"/>
          <p:cNvGrpSpPr/>
          <p:nvPr/>
        </p:nvGrpSpPr>
        <p:grpSpPr>
          <a:xfrm rot="0">
            <a:off x="5191568" y="1039183"/>
            <a:ext cx="4107323" cy="4525495"/>
            <a:chOff x="0" y="0"/>
            <a:chExt cx="5476431" cy="6033993"/>
          </a:xfrm>
        </p:grpSpPr>
        <p:grpSp>
          <p:nvGrpSpPr>
            <p:cNvPr name="Group 12" id="12"/>
            <p:cNvGrpSpPr/>
            <p:nvPr/>
          </p:nvGrpSpPr>
          <p:grpSpPr>
            <a:xfrm rot="0">
              <a:off x="110271" y="251912"/>
              <a:ext cx="5366160" cy="5782081"/>
              <a:chOff x="0" y="0"/>
              <a:chExt cx="1386403" cy="1493861"/>
            </a:xfrm>
          </p:grpSpPr>
          <p:sp>
            <p:nvSpPr>
              <p:cNvPr name="Freeform 13" id="13"/>
              <p:cNvSpPr/>
              <p:nvPr/>
            </p:nvSpPr>
            <p:spPr>
              <a:xfrm flipH="false" flipV="false" rot="0">
                <a:off x="0" y="0"/>
                <a:ext cx="1386403" cy="1493861"/>
              </a:xfrm>
              <a:custGeom>
                <a:avLst/>
                <a:gdLst/>
                <a:ahLst/>
                <a:cxnLst/>
                <a:rect r="r" b="b" t="t" l="l"/>
                <a:pathLst>
                  <a:path h="1493861" w="1386403">
                    <a:moveTo>
                      <a:pt x="110658" y="0"/>
                    </a:moveTo>
                    <a:lnTo>
                      <a:pt x="1275745" y="0"/>
                    </a:lnTo>
                    <a:cubicBezTo>
                      <a:pt x="1336860" y="0"/>
                      <a:pt x="1386403" y="49543"/>
                      <a:pt x="1386403" y="110658"/>
                    </a:cubicBezTo>
                    <a:lnTo>
                      <a:pt x="1386403" y="1383203"/>
                    </a:lnTo>
                    <a:cubicBezTo>
                      <a:pt x="1386403" y="1444317"/>
                      <a:pt x="1336860" y="1493861"/>
                      <a:pt x="1275745" y="1493861"/>
                    </a:cubicBezTo>
                    <a:lnTo>
                      <a:pt x="110658" y="1493861"/>
                    </a:lnTo>
                    <a:cubicBezTo>
                      <a:pt x="49543" y="1493861"/>
                      <a:pt x="0" y="1444317"/>
                      <a:pt x="0" y="1383203"/>
                    </a:cubicBezTo>
                    <a:lnTo>
                      <a:pt x="0" y="110658"/>
                    </a:lnTo>
                    <a:cubicBezTo>
                      <a:pt x="0" y="49543"/>
                      <a:pt x="49543" y="0"/>
                      <a:pt x="110658" y="0"/>
                    </a:cubicBezTo>
                    <a:close/>
                  </a:path>
                </a:pathLst>
              </a:custGeom>
              <a:solidFill>
                <a:srgbClr val="000000"/>
              </a:solidFill>
            </p:spPr>
          </p:sp>
          <p:sp>
            <p:nvSpPr>
              <p:cNvPr name="TextBox 14" id="14"/>
              <p:cNvSpPr txBox="true"/>
              <p:nvPr/>
            </p:nvSpPr>
            <p:spPr>
              <a:xfrm>
                <a:off x="0" y="-28575"/>
                <a:ext cx="1386403" cy="1522436"/>
              </a:xfrm>
              <a:prstGeom prst="rect">
                <a:avLst/>
              </a:prstGeom>
            </p:spPr>
            <p:txBody>
              <a:bodyPr anchor="ctr" rtlCol="false" tIns="46524" lIns="46524" bIns="46524" rIns="46524"/>
              <a:lstStyle/>
              <a:p>
                <a:pPr algn="ctr">
                  <a:lnSpc>
                    <a:spcPts val="1959"/>
                  </a:lnSpc>
                  <a:spcBef>
                    <a:spcPct val="0"/>
                  </a:spcBef>
                </a:pPr>
              </a:p>
            </p:txBody>
          </p:sp>
        </p:grpSp>
        <p:grpSp>
          <p:nvGrpSpPr>
            <p:cNvPr name="Group 15" id="15"/>
            <p:cNvGrpSpPr/>
            <p:nvPr/>
          </p:nvGrpSpPr>
          <p:grpSpPr>
            <a:xfrm rot="0">
              <a:off x="40076" y="0"/>
              <a:ext cx="5062118" cy="5613538"/>
              <a:chOff x="0" y="0"/>
              <a:chExt cx="1307851" cy="1450316"/>
            </a:xfrm>
          </p:grpSpPr>
          <p:sp>
            <p:nvSpPr>
              <p:cNvPr name="Freeform 16" id="16"/>
              <p:cNvSpPr/>
              <p:nvPr/>
            </p:nvSpPr>
            <p:spPr>
              <a:xfrm flipH="false" flipV="false" rot="0">
                <a:off x="0" y="0"/>
                <a:ext cx="1307851" cy="1450316"/>
              </a:xfrm>
              <a:custGeom>
                <a:avLst/>
                <a:gdLst/>
                <a:ahLst/>
                <a:cxnLst/>
                <a:rect r="r" b="b" t="t" l="l"/>
                <a:pathLst>
                  <a:path h="1450316" w="1307851">
                    <a:moveTo>
                      <a:pt x="86182" y="0"/>
                    </a:moveTo>
                    <a:lnTo>
                      <a:pt x="1221668" y="0"/>
                    </a:lnTo>
                    <a:cubicBezTo>
                      <a:pt x="1244525" y="0"/>
                      <a:pt x="1266446" y="9080"/>
                      <a:pt x="1282608" y="25242"/>
                    </a:cubicBezTo>
                    <a:cubicBezTo>
                      <a:pt x="1298771" y="41405"/>
                      <a:pt x="1307851" y="63325"/>
                      <a:pt x="1307851" y="86182"/>
                    </a:cubicBezTo>
                    <a:lnTo>
                      <a:pt x="1307851" y="1364133"/>
                    </a:lnTo>
                    <a:cubicBezTo>
                      <a:pt x="1307851" y="1411731"/>
                      <a:pt x="1269265" y="1450316"/>
                      <a:pt x="1221668" y="1450316"/>
                    </a:cubicBezTo>
                    <a:lnTo>
                      <a:pt x="86182" y="1450316"/>
                    </a:lnTo>
                    <a:cubicBezTo>
                      <a:pt x="38585" y="1450316"/>
                      <a:pt x="0" y="1411731"/>
                      <a:pt x="0" y="1364133"/>
                    </a:cubicBezTo>
                    <a:lnTo>
                      <a:pt x="0" y="86182"/>
                    </a:lnTo>
                    <a:cubicBezTo>
                      <a:pt x="0" y="38585"/>
                      <a:pt x="38585" y="0"/>
                      <a:pt x="86182" y="0"/>
                    </a:cubicBezTo>
                    <a:close/>
                  </a:path>
                </a:pathLst>
              </a:custGeom>
              <a:solidFill>
                <a:srgbClr val="FFFFFF"/>
              </a:solidFill>
            </p:spPr>
          </p:sp>
          <p:sp>
            <p:nvSpPr>
              <p:cNvPr name="TextBox 17" id="17"/>
              <p:cNvSpPr txBox="true"/>
              <p:nvPr/>
            </p:nvSpPr>
            <p:spPr>
              <a:xfrm>
                <a:off x="0" y="-28575"/>
                <a:ext cx="1307851" cy="1478891"/>
              </a:xfrm>
              <a:prstGeom prst="rect">
                <a:avLst/>
              </a:prstGeom>
            </p:spPr>
            <p:txBody>
              <a:bodyPr anchor="ctr" rtlCol="false" tIns="46524" lIns="46524" bIns="46524" rIns="46524"/>
              <a:lstStyle/>
              <a:p>
                <a:pPr algn="ctr">
                  <a:lnSpc>
                    <a:spcPts val="1959"/>
                  </a:lnSpc>
                  <a:spcBef>
                    <a:spcPct val="0"/>
                  </a:spcBef>
                </a:pPr>
              </a:p>
            </p:txBody>
          </p:sp>
        </p:grpSp>
        <p:sp>
          <p:nvSpPr>
            <p:cNvPr name="TextBox 18" id="18"/>
            <p:cNvSpPr txBox="true"/>
            <p:nvPr/>
          </p:nvSpPr>
          <p:spPr>
            <a:xfrm rot="0">
              <a:off x="0" y="100256"/>
              <a:ext cx="5094941" cy="1584640"/>
            </a:xfrm>
            <a:prstGeom prst="rect">
              <a:avLst/>
            </a:prstGeom>
          </p:spPr>
          <p:txBody>
            <a:bodyPr anchor="t" rtlCol="false" tIns="0" lIns="0" bIns="0" rIns="0">
              <a:spAutoFit/>
            </a:bodyPr>
            <a:lstStyle/>
            <a:p>
              <a:pPr algn="ctr">
                <a:lnSpc>
                  <a:spcPts val="3099"/>
                </a:lnSpc>
              </a:pPr>
              <a:r>
                <a:rPr lang="en-US" sz="2817">
                  <a:solidFill>
                    <a:srgbClr val="000000"/>
                  </a:solidFill>
                  <a:latin typeface="TT Milks Casual Outline Shadow"/>
                  <a:ea typeface="TT Milks Casual Outline Shadow"/>
                  <a:cs typeface="TT Milks Casual Outline Shadow"/>
                  <a:sym typeface="TT Milks Casual Outline Shadow"/>
                </a:rPr>
                <a:t>Try to recognize positives:</a:t>
              </a:r>
            </a:p>
          </p:txBody>
        </p:sp>
        <p:sp>
          <p:nvSpPr>
            <p:cNvPr name="TextBox 19" id="19"/>
            <p:cNvSpPr txBox="true"/>
            <p:nvPr/>
          </p:nvSpPr>
          <p:spPr>
            <a:xfrm rot="0">
              <a:off x="205577" y="1722995"/>
              <a:ext cx="4731116" cy="3437149"/>
            </a:xfrm>
            <a:prstGeom prst="rect">
              <a:avLst/>
            </a:prstGeom>
          </p:spPr>
          <p:txBody>
            <a:bodyPr anchor="t" rtlCol="false" tIns="0" lIns="0" bIns="0" rIns="0">
              <a:spAutoFit/>
            </a:bodyPr>
            <a:lstStyle/>
            <a:p>
              <a:pPr algn="just">
                <a:lnSpc>
                  <a:spcPts val="2059"/>
                </a:lnSpc>
              </a:pPr>
              <a:r>
                <a:rPr lang="en-US" sz="2059">
                  <a:solidFill>
                    <a:srgbClr val="000000"/>
                  </a:solidFill>
                  <a:latin typeface="Glacial Indifference"/>
                  <a:ea typeface="Glacial Indifference"/>
                  <a:cs typeface="Glacial Indifference"/>
                  <a:sym typeface="Glacial Indifference"/>
                </a:rPr>
                <a:t>-Celebrate your successes.</a:t>
              </a:r>
            </a:p>
            <a:p>
              <a:pPr algn="just">
                <a:lnSpc>
                  <a:spcPts val="2059"/>
                </a:lnSpc>
              </a:pPr>
            </a:p>
            <a:p>
              <a:pPr algn="just">
                <a:lnSpc>
                  <a:spcPts val="2059"/>
                </a:lnSpc>
              </a:pPr>
              <a:r>
                <a:rPr lang="en-US" sz="2059">
                  <a:solidFill>
                    <a:srgbClr val="000000"/>
                  </a:solidFill>
                  <a:latin typeface="Glacial Indifference"/>
                  <a:ea typeface="Glacial Indifference"/>
                  <a:cs typeface="Glacial Indifference"/>
                  <a:sym typeface="Glacial Indifference"/>
                </a:rPr>
                <a:t> -Accept compliments. </a:t>
              </a:r>
            </a:p>
            <a:p>
              <a:pPr algn="just">
                <a:lnSpc>
                  <a:spcPts val="2059"/>
                </a:lnSpc>
              </a:pPr>
            </a:p>
            <a:p>
              <a:pPr algn="just">
                <a:lnSpc>
                  <a:spcPts val="2059"/>
                </a:lnSpc>
              </a:pPr>
              <a:r>
                <a:rPr lang="en-US" sz="2059">
                  <a:solidFill>
                    <a:srgbClr val="000000"/>
                  </a:solidFill>
                  <a:latin typeface="Glacial Indifference"/>
                  <a:ea typeface="Glacial Indifference"/>
                  <a:cs typeface="Glacial Indifference"/>
                  <a:sym typeface="Glacial Indifference"/>
                </a:rPr>
                <a:t> -Ask people what they like about you</a:t>
              </a:r>
            </a:p>
            <a:p>
              <a:pPr algn="just">
                <a:lnSpc>
                  <a:spcPts val="2059"/>
                </a:lnSpc>
              </a:pPr>
            </a:p>
            <a:p>
              <a:pPr algn="just">
                <a:lnSpc>
                  <a:spcPts val="2059"/>
                </a:lnSpc>
              </a:pPr>
              <a:r>
                <a:rPr lang="en-US" sz="2059">
                  <a:solidFill>
                    <a:srgbClr val="000000"/>
                  </a:solidFill>
                  <a:latin typeface="Glacial Indifference"/>
                  <a:ea typeface="Glacial Indifference"/>
                  <a:cs typeface="Glacial Indifference"/>
                  <a:sym typeface="Glacial Indifference"/>
                </a:rPr>
                <a:t> -Write a list of things you like about yourself</a:t>
              </a:r>
            </a:p>
            <a:p>
              <a:pPr algn="just">
                <a:lnSpc>
                  <a:spcPts val="2059"/>
                </a:lnSpc>
              </a:pPr>
            </a:p>
          </p:txBody>
        </p:sp>
      </p:grpSp>
      <p:sp>
        <p:nvSpPr>
          <p:cNvPr name="Freeform 20" id="20"/>
          <p:cNvSpPr/>
          <p:nvPr/>
        </p:nvSpPr>
        <p:spPr>
          <a:xfrm flipH="false" flipV="false" rot="0">
            <a:off x="0" y="4921559"/>
            <a:ext cx="3147032" cy="2506958"/>
          </a:xfrm>
          <a:custGeom>
            <a:avLst/>
            <a:gdLst/>
            <a:ahLst/>
            <a:cxnLst/>
            <a:rect r="r" b="b" t="t" l="l"/>
            <a:pathLst>
              <a:path h="2506958" w="3147032">
                <a:moveTo>
                  <a:pt x="0" y="0"/>
                </a:moveTo>
                <a:lnTo>
                  <a:pt x="3147032" y="0"/>
                </a:lnTo>
                <a:lnTo>
                  <a:pt x="3147032" y="2506957"/>
                </a:lnTo>
                <a:lnTo>
                  <a:pt x="0" y="25069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3764890" y="4502436"/>
            <a:ext cx="2223821" cy="2926080"/>
          </a:xfrm>
          <a:custGeom>
            <a:avLst/>
            <a:gdLst/>
            <a:ahLst/>
            <a:cxnLst/>
            <a:rect r="r" b="b" t="t" l="l"/>
            <a:pathLst>
              <a:path h="2926080" w="2223821">
                <a:moveTo>
                  <a:pt x="0" y="0"/>
                </a:moveTo>
                <a:lnTo>
                  <a:pt x="2223820" y="0"/>
                </a:lnTo>
                <a:lnTo>
                  <a:pt x="2223820" y="2926080"/>
                </a:lnTo>
                <a:lnTo>
                  <a:pt x="0" y="292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6236260" y="5766129"/>
            <a:ext cx="3062630" cy="1297790"/>
          </a:xfrm>
          <a:custGeom>
            <a:avLst/>
            <a:gdLst/>
            <a:ahLst/>
            <a:cxnLst/>
            <a:rect r="r" b="b" t="t" l="l"/>
            <a:pathLst>
              <a:path h="1297790" w="3062630">
                <a:moveTo>
                  <a:pt x="0" y="0"/>
                </a:moveTo>
                <a:lnTo>
                  <a:pt x="3062631" y="0"/>
                </a:lnTo>
                <a:lnTo>
                  <a:pt x="3062631" y="1297790"/>
                </a:lnTo>
                <a:lnTo>
                  <a:pt x="0" y="12977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1109414">
            <a:off x="7405141" y="125907"/>
            <a:ext cx="2429167" cy="1403856"/>
          </a:xfrm>
          <a:custGeom>
            <a:avLst/>
            <a:gdLst/>
            <a:ahLst/>
            <a:cxnLst/>
            <a:rect r="r" b="b" t="t" l="l"/>
            <a:pathLst>
              <a:path h="1403856" w="2429167">
                <a:moveTo>
                  <a:pt x="0" y="0"/>
                </a:moveTo>
                <a:lnTo>
                  <a:pt x="2429167" y="0"/>
                </a:lnTo>
                <a:lnTo>
                  <a:pt x="2429167" y="1403856"/>
                </a:lnTo>
                <a:lnTo>
                  <a:pt x="0" y="14038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1064753">
            <a:off x="17627" y="87968"/>
            <a:ext cx="2193983" cy="980893"/>
          </a:xfrm>
          <a:custGeom>
            <a:avLst/>
            <a:gdLst/>
            <a:ahLst/>
            <a:cxnLst/>
            <a:rect r="r" b="b" t="t" l="l"/>
            <a:pathLst>
              <a:path h="980893" w="2193983">
                <a:moveTo>
                  <a:pt x="0" y="0"/>
                </a:moveTo>
                <a:lnTo>
                  <a:pt x="2193983" y="0"/>
                </a:lnTo>
                <a:lnTo>
                  <a:pt x="2193983" y="980893"/>
                </a:lnTo>
                <a:lnTo>
                  <a:pt x="0" y="98089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false" flipV="false" rot="0">
            <a:off x="2623903" y="-53220"/>
            <a:ext cx="3901440" cy="1092403"/>
          </a:xfrm>
          <a:custGeom>
            <a:avLst/>
            <a:gdLst/>
            <a:ahLst/>
            <a:cxnLst/>
            <a:rect r="r" b="b" t="t" l="l"/>
            <a:pathLst>
              <a:path h="1092403" w="3901440">
                <a:moveTo>
                  <a:pt x="0" y="0"/>
                </a:moveTo>
                <a:lnTo>
                  <a:pt x="3901440" y="0"/>
                </a:lnTo>
                <a:lnTo>
                  <a:pt x="3901440" y="1092403"/>
                </a:lnTo>
                <a:lnTo>
                  <a:pt x="0" y="109240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ECE8"/>
        </a:solidFill>
      </p:bgPr>
    </p:bg>
    <p:spTree>
      <p:nvGrpSpPr>
        <p:cNvPr id="1" name=""/>
        <p:cNvGrpSpPr/>
        <p:nvPr/>
      </p:nvGrpSpPr>
      <p:grpSpPr>
        <a:xfrm>
          <a:off x="0" y="0"/>
          <a:ext cx="0" cy="0"/>
          <a:chOff x="0" y="0"/>
          <a:chExt cx="0" cy="0"/>
        </a:xfrm>
      </p:grpSpPr>
      <p:grpSp>
        <p:nvGrpSpPr>
          <p:cNvPr name="Group 2" id="2"/>
          <p:cNvGrpSpPr/>
          <p:nvPr/>
        </p:nvGrpSpPr>
        <p:grpSpPr>
          <a:xfrm rot="0">
            <a:off x="420758" y="1228117"/>
            <a:ext cx="4024620" cy="4336561"/>
            <a:chOff x="0" y="0"/>
            <a:chExt cx="1386403" cy="1493861"/>
          </a:xfrm>
        </p:grpSpPr>
        <p:sp>
          <p:nvSpPr>
            <p:cNvPr name="Freeform 3" id="3"/>
            <p:cNvSpPr/>
            <p:nvPr/>
          </p:nvSpPr>
          <p:spPr>
            <a:xfrm flipH="false" flipV="false" rot="0">
              <a:off x="0" y="0"/>
              <a:ext cx="1386403" cy="1493861"/>
            </a:xfrm>
            <a:custGeom>
              <a:avLst/>
              <a:gdLst/>
              <a:ahLst/>
              <a:cxnLst/>
              <a:rect r="r" b="b" t="t" l="l"/>
              <a:pathLst>
                <a:path h="1493861" w="1386403">
                  <a:moveTo>
                    <a:pt x="94258" y="0"/>
                  </a:moveTo>
                  <a:lnTo>
                    <a:pt x="1292145" y="0"/>
                  </a:lnTo>
                  <a:cubicBezTo>
                    <a:pt x="1317143" y="0"/>
                    <a:pt x="1341118" y="9931"/>
                    <a:pt x="1358795" y="27608"/>
                  </a:cubicBezTo>
                  <a:cubicBezTo>
                    <a:pt x="1376472" y="45285"/>
                    <a:pt x="1386403" y="69259"/>
                    <a:pt x="1386403" y="94258"/>
                  </a:cubicBezTo>
                  <a:lnTo>
                    <a:pt x="1386403" y="1399602"/>
                  </a:lnTo>
                  <a:cubicBezTo>
                    <a:pt x="1386403" y="1424601"/>
                    <a:pt x="1376472" y="1448576"/>
                    <a:pt x="1358795" y="1466253"/>
                  </a:cubicBezTo>
                  <a:cubicBezTo>
                    <a:pt x="1341118" y="1483930"/>
                    <a:pt x="1317143" y="1493861"/>
                    <a:pt x="1292145" y="1493861"/>
                  </a:cubicBezTo>
                  <a:lnTo>
                    <a:pt x="94258" y="1493861"/>
                  </a:lnTo>
                  <a:cubicBezTo>
                    <a:pt x="42201" y="1493861"/>
                    <a:pt x="0" y="1451660"/>
                    <a:pt x="0" y="1399602"/>
                  </a:cubicBezTo>
                  <a:lnTo>
                    <a:pt x="0" y="94258"/>
                  </a:lnTo>
                  <a:cubicBezTo>
                    <a:pt x="0" y="42201"/>
                    <a:pt x="42201" y="0"/>
                    <a:pt x="94258" y="0"/>
                  </a:cubicBezTo>
                  <a:close/>
                </a:path>
              </a:pathLst>
            </a:custGeom>
            <a:solidFill>
              <a:srgbClr val="000000"/>
            </a:solidFill>
          </p:spPr>
        </p:sp>
        <p:sp>
          <p:nvSpPr>
            <p:cNvPr name="TextBox 4" id="4"/>
            <p:cNvSpPr txBox="true"/>
            <p:nvPr/>
          </p:nvSpPr>
          <p:spPr>
            <a:xfrm>
              <a:off x="0" y="-28575"/>
              <a:ext cx="1386403" cy="1522436"/>
            </a:xfrm>
            <a:prstGeom prst="rect">
              <a:avLst/>
            </a:prstGeom>
          </p:spPr>
          <p:txBody>
            <a:bodyPr anchor="ctr" rtlCol="false" tIns="54618" lIns="54618" bIns="54618" rIns="54618"/>
            <a:lstStyle/>
            <a:p>
              <a:pPr algn="ctr">
                <a:lnSpc>
                  <a:spcPts val="1959"/>
                </a:lnSpc>
                <a:spcBef>
                  <a:spcPct val="0"/>
                </a:spcBef>
              </a:pPr>
            </a:p>
          </p:txBody>
        </p:sp>
      </p:grpSp>
      <p:grpSp>
        <p:nvGrpSpPr>
          <p:cNvPr name="Group 5" id="5"/>
          <p:cNvGrpSpPr/>
          <p:nvPr/>
        </p:nvGrpSpPr>
        <p:grpSpPr>
          <a:xfrm rot="0">
            <a:off x="368112" y="1039183"/>
            <a:ext cx="3796589" cy="4210154"/>
            <a:chOff x="0" y="0"/>
            <a:chExt cx="1307851" cy="1450316"/>
          </a:xfrm>
        </p:grpSpPr>
        <p:sp>
          <p:nvSpPr>
            <p:cNvPr name="Freeform 6" id="6"/>
            <p:cNvSpPr/>
            <p:nvPr/>
          </p:nvSpPr>
          <p:spPr>
            <a:xfrm flipH="false" flipV="false" rot="0">
              <a:off x="0" y="0"/>
              <a:ext cx="1307851" cy="1450316"/>
            </a:xfrm>
            <a:custGeom>
              <a:avLst/>
              <a:gdLst/>
              <a:ahLst/>
              <a:cxnLst/>
              <a:rect r="r" b="b" t="t" l="l"/>
              <a:pathLst>
                <a:path h="1450316" w="1307851">
                  <a:moveTo>
                    <a:pt x="73410" y="0"/>
                  </a:moveTo>
                  <a:lnTo>
                    <a:pt x="1234440" y="0"/>
                  </a:lnTo>
                  <a:cubicBezTo>
                    <a:pt x="1253910" y="0"/>
                    <a:pt x="1272582" y="7734"/>
                    <a:pt x="1286349" y="21501"/>
                  </a:cubicBezTo>
                  <a:cubicBezTo>
                    <a:pt x="1300116" y="35269"/>
                    <a:pt x="1307851" y="53941"/>
                    <a:pt x="1307851" y="73410"/>
                  </a:cubicBezTo>
                  <a:lnTo>
                    <a:pt x="1307851" y="1376905"/>
                  </a:lnTo>
                  <a:cubicBezTo>
                    <a:pt x="1307851" y="1417449"/>
                    <a:pt x="1274984" y="1450316"/>
                    <a:pt x="1234440" y="1450316"/>
                  </a:cubicBezTo>
                  <a:lnTo>
                    <a:pt x="73410" y="1450316"/>
                  </a:lnTo>
                  <a:cubicBezTo>
                    <a:pt x="32867" y="1450316"/>
                    <a:pt x="0" y="1417449"/>
                    <a:pt x="0" y="1376905"/>
                  </a:cubicBezTo>
                  <a:lnTo>
                    <a:pt x="0" y="73410"/>
                  </a:lnTo>
                  <a:cubicBezTo>
                    <a:pt x="0" y="53941"/>
                    <a:pt x="7734" y="35269"/>
                    <a:pt x="21501" y="21501"/>
                  </a:cubicBezTo>
                  <a:cubicBezTo>
                    <a:pt x="35269" y="7734"/>
                    <a:pt x="53941" y="0"/>
                    <a:pt x="73410" y="0"/>
                  </a:cubicBezTo>
                  <a:close/>
                </a:path>
              </a:pathLst>
            </a:custGeom>
            <a:solidFill>
              <a:srgbClr val="FFFFFF"/>
            </a:solidFill>
          </p:spPr>
        </p:sp>
        <p:sp>
          <p:nvSpPr>
            <p:cNvPr name="TextBox 7" id="7"/>
            <p:cNvSpPr txBox="true"/>
            <p:nvPr/>
          </p:nvSpPr>
          <p:spPr>
            <a:xfrm>
              <a:off x="0" y="-28575"/>
              <a:ext cx="1307851" cy="1478891"/>
            </a:xfrm>
            <a:prstGeom prst="rect">
              <a:avLst/>
            </a:prstGeom>
          </p:spPr>
          <p:txBody>
            <a:bodyPr anchor="ctr" rtlCol="false" tIns="54618" lIns="54618" bIns="54618" rIns="54618"/>
            <a:lstStyle/>
            <a:p>
              <a:pPr algn="ctr">
                <a:lnSpc>
                  <a:spcPts val="1959"/>
                </a:lnSpc>
                <a:spcBef>
                  <a:spcPct val="0"/>
                </a:spcBef>
              </a:pPr>
            </a:p>
          </p:txBody>
        </p:sp>
      </p:grpSp>
      <p:sp>
        <p:nvSpPr>
          <p:cNvPr name="TextBox 8" id="8"/>
          <p:cNvSpPr txBox="true"/>
          <p:nvPr/>
        </p:nvSpPr>
        <p:spPr>
          <a:xfrm rot="0">
            <a:off x="506633" y="1203015"/>
            <a:ext cx="3484050" cy="761028"/>
          </a:xfrm>
          <a:prstGeom prst="rect">
            <a:avLst/>
          </a:prstGeom>
        </p:spPr>
        <p:txBody>
          <a:bodyPr anchor="t" rtlCol="false" tIns="0" lIns="0" bIns="0" rIns="0">
            <a:spAutoFit/>
          </a:bodyPr>
          <a:lstStyle/>
          <a:p>
            <a:pPr algn="ctr">
              <a:lnSpc>
                <a:spcPts val="2917"/>
              </a:lnSpc>
            </a:pPr>
            <a:r>
              <a:rPr lang="en-US" sz="2652">
                <a:solidFill>
                  <a:srgbClr val="000000"/>
                </a:solidFill>
                <a:latin typeface="TT Milks Casual Outline Shadow"/>
                <a:ea typeface="TT Milks Casual Outline Shadow"/>
                <a:cs typeface="TT Milks Casual Outline Shadow"/>
                <a:sym typeface="TT Milks Casual Outline Shadow"/>
              </a:rPr>
              <a:t>Build a support network:</a:t>
            </a:r>
          </a:p>
        </p:txBody>
      </p:sp>
      <p:sp>
        <p:nvSpPr>
          <p:cNvPr name="TextBox 9" id="9"/>
          <p:cNvSpPr txBox="true"/>
          <p:nvPr/>
        </p:nvSpPr>
        <p:spPr>
          <a:xfrm rot="0">
            <a:off x="506633" y="2172866"/>
            <a:ext cx="3484050" cy="2530436"/>
          </a:xfrm>
          <a:prstGeom prst="rect">
            <a:avLst/>
          </a:prstGeom>
        </p:spPr>
        <p:txBody>
          <a:bodyPr anchor="t" rtlCol="false" tIns="0" lIns="0" bIns="0" rIns="0">
            <a:spAutoFit/>
          </a:bodyPr>
          <a:lstStyle/>
          <a:p>
            <a:pPr algn="l">
              <a:lnSpc>
                <a:spcPts val="2498"/>
              </a:lnSpc>
            </a:pPr>
            <a:r>
              <a:rPr lang="en-US" sz="2498">
                <a:solidFill>
                  <a:srgbClr val="000000"/>
                </a:solidFill>
                <a:latin typeface="Glacial Indifference"/>
                <a:ea typeface="Glacial Indifference"/>
                <a:cs typeface="Glacial Indifference"/>
                <a:sym typeface="Glacial Indifference"/>
              </a:rPr>
              <a:t>-Talk to someone you trust.</a:t>
            </a:r>
          </a:p>
          <a:p>
            <a:pPr algn="l">
              <a:lnSpc>
                <a:spcPts val="2498"/>
              </a:lnSpc>
            </a:pPr>
          </a:p>
          <a:p>
            <a:pPr algn="l">
              <a:lnSpc>
                <a:spcPts val="2498"/>
              </a:lnSpc>
            </a:pPr>
            <a:r>
              <a:rPr lang="en-US" sz="2498">
                <a:solidFill>
                  <a:srgbClr val="000000"/>
                </a:solidFill>
                <a:latin typeface="Glacial Indifference"/>
                <a:ea typeface="Glacial Indifference"/>
                <a:cs typeface="Glacial Indifference"/>
                <a:sym typeface="Glacial Indifference"/>
              </a:rPr>
              <a:t>-Focus on positive relationships.</a:t>
            </a:r>
          </a:p>
          <a:p>
            <a:pPr algn="l">
              <a:lnSpc>
                <a:spcPts val="2498"/>
              </a:lnSpc>
            </a:pPr>
          </a:p>
          <a:p>
            <a:pPr algn="l">
              <a:lnSpc>
                <a:spcPts val="2498"/>
              </a:lnSpc>
            </a:pPr>
            <a:r>
              <a:rPr lang="en-US" sz="2498">
                <a:solidFill>
                  <a:srgbClr val="000000"/>
                </a:solidFill>
                <a:latin typeface="Glacial Indifference"/>
                <a:ea typeface="Glacial Indifference"/>
                <a:cs typeface="Glacial Indifference"/>
                <a:sym typeface="Glacial Indifference"/>
              </a:rPr>
              <a:t> -Try peer support</a:t>
            </a:r>
          </a:p>
          <a:p>
            <a:pPr algn="l">
              <a:lnSpc>
                <a:spcPts val="2498"/>
              </a:lnSpc>
            </a:pPr>
          </a:p>
        </p:txBody>
      </p:sp>
      <p:grpSp>
        <p:nvGrpSpPr>
          <p:cNvPr name="Group 10" id="10"/>
          <p:cNvGrpSpPr/>
          <p:nvPr/>
        </p:nvGrpSpPr>
        <p:grpSpPr>
          <a:xfrm rot="0">
            <a:off x="5274271" y="1228117"/>
            <a:ext cx="4024620" cy="4336561"/>
            <a:chOff x="0" y="0"/>
            <a:chExt cx="1386403" cy="1493861"/>
          </a:xfrm>
        </p:grpSpPr>
        <p:sp>
          <p:nvSpPr>
            <p:cNvPr name="Freeform 11" id="11"/>
            <p:cNvSpPr/>
            <p:nvPr/>
          </p:nvSpPr>
          <p:spPr>
            <a:xfrm flipH="false" flipV="false" rot="0">
              <a:off x="0" y="0"/>
              <a:ext cx="1386403" cy="1493861"/>
            </a:xfrm>
            <a:custGeom>
              <a:avLst/>
              <a:gdLst/>
              <a:ahLst/>
              <a:cxnLst/>
              <a:rect r="r" b="b" t="t" l="l"/>
              <a:pathLst>
                <a:path h="1493861" w="1386403">
                  <a:moveTo>
                    <a:pt x="94258" y="0"/>
                  </a:moveTo>
                  <a:lnTo>
                    <a:pt x="1292145" y="0"/>
                  </a:lnTo>
                  <a:cubicBezTo>
                    <a:pt x="1317143" y="0"/>
                    <a:pt x="1341118" y="9931"/>
                    <a:pt x="1358795" y="27608"/>
                  </a:cubicBezTo>
                  <a:cubicBezTo>
                    <a:pt x="1376472" y="45285"/>
                    <a:pt x="1386403" y="69259"/>
                    <a:pt x="1386403" y="94258"/>
                  </a:cubicBezTo>
                  <a:lnTo>
                    <a:pt x="1386403" y="1399602"/>
                  </a:lnTo>
                  <a:cubicBezTo>
                    <a:pt x="1386403" y="1424601"/>
                    <a:pt x="1376472" y="1448576"/>
                    <a:pt x="1358795" y="1466253"/>
                  </a:cubicBezTo>
                  <a:cubicBezTo>
                    <a:pt x="1341118" y="1483930"/>
                    <a:pt x="1317143" y="1493861"/>
                    <a:pt x="1292145" y="1493861"/>
                  </a:cubicBezTo>
                  <a:lnTo>
                    <a:pt x="94258" y="1493861"/>
                  </a:lnTo>
                  <a:cubicBezTo>
                    <a:pt x="42201" y="1493861"/>
                    <a:pt x="0" y="1451660"/>
                    <a:pt x="0" y="1399602"/>
                  </a:cubicBezTo>
                  <a:lnTo>
                    <a:pt x="0" y="94258"/>
                  </a:lnTo>
                  <a:cubicBezTo>
                    <a:pt x="0" y="42201"/>
                    <a:pt x="42201" y="0"/>
                    <a:pt x="94258" y="0"/>
                  </a:cubicBezTo>
                  <a:close/>
                </a:path>
              </a:pathLst>
            </a:custGeom>
            <a:solidFill>
              <a:srgbClr val="000000"/>
            </a:solidFill>
          </p:spPr>
        </p:sp>
        <p:sp>
          <p:nvSpPr>
            <p:cNvPr name="TextBox 12" id="12"/>
            <p:cNvSpPr txBox="true"/>
            <p:nvPr/>
          </p:nvSpPr>
          <p:spPr>
            <a:xfrm>
              <a:off x="0" y="-28575"/>
              <a:ext cx="1386403" cy="1522436"/>
            </a:xfrm>
            <a:prstGeom prst="rect">
              <a:avLst/>
            </a:prstGeom>
          </p:spPr>
          <p:txBody>
            <a:bodyPr anchor="ctr" rtlCol="false" tIns="54618" lIns="54618" bIns="54618" rIns="54618"/>
            <a:lstStyle/>
            <a:p>
              <a:pPr algn="ctr">
                <a:lnSpc>
                  <a:spcPts val="1959"/>
                </a:lnSpc>
                <a:spcBef>
                  <a:spcPct val="0"/>
                </a:spcBef>
              </a:pPr>
            </a:p>
          </p:txBody>
        </p:sp>
      </p:grpSp>
      <p:grpSp>
        <p:nvGrpSpPr>
          <p:cNvPr name="Group 13" id="13"/>
          <p:cNvGrpSpPr/>
          <p:nvPr/>
        </p:nvGrpSpPr>
        <p:grpSpPr>
          <a:xfrm rot="0">
            <a:off x="5221625" y="1039183"/>
            <a:ext cx="3796589" cy="4210154"/>
            <a:chOff x="0" y="0"/>
            <a:chExt cx="1307851" cy="1450316"/>
          </a:xfrm>
        </p:grpSpPr>
        <p:sp>
          <p:nvSpPr>
            <p:cNvPr name="Freeform 14" id="14"/>
            <p:cNvSpPr/>
            <p:nvPr/>
          </p:nvSpPr>
          <p:spPr>
            <a:xfrm flipH="false" flipV="false" rot="0">
              <a:off x="0" y="0"/>
              <a:ext cx="1307851" cy="1450316"/>
            </a:xfrm>
            <a:custGeom>
              <a:avLst/>
              <a:gdLst/>
              <a:ahLst/>
              <a:cxnLst/>
              <a:rect r="r" b="b" t="t" l="l"/>
              <a:pathLst>
                <a:path h="1450316" w="1307851">
                  <a:moveTo>
                    <a:pt x="73410" y="0"/>
                  </a:moveTo>
                  <a:lnTo>
                    <a:pt x="1234440" y="0"/>
                  </a:lnTo>
                  <a:cubicBezTo>
                    <a:pt x="1253910" y="0"/>
                    <a:pt x="1272582" y="7734"/>
                    <a:pt x="1286349" y="21501"/>
                  </a:cubicBezTo>
                  <a:cubicBezTo>
                    <a:pt x="1300116" y="35269"/>
                    <a:pt x="1307851" y="53941"/>
                    <a:pt x="1307851" y="73410"/>
                  </a:cubicBezTo>
                  <a:lnTo>
                    <a:pt x="1307851" y="1376905"/>
                  </a:lnTo>
                  <a:cubicBezTo>
                    <a:pt x="1307851" y="1417449"/>
                    <a:pt x="1274984" y="1450316"/>
                    <a:pt x="1234440" y="1450316"/>
                  </a:cubicBezTo>
                  <a:lnTo>
                    <a:pt x="73410" y="1450316"/>
                  </a:lnTo>
                  <a:cubicBezTo>
                    <a:pt x="32867" y="1450316"/>
                    <a:pt x="0" y="1417449"/>
                    <a:pt x="0" y="1376905"/>
                  </a:cubicBezTo>
                  <a:lnTo>
                    <a:pt x="0" y="73410"/>
                  </a:lnTo>
                  <a:cubicBezTo>
                    <a:pt x="0" y="53941"/>
                    <a:pt x="7734" y="35269"/>
                    <a:pt x="21501" y="21501"/>
                  </a:cubicBezTo>
                  <a:cubicBezTo>
                    <a:pt x="35269" y="7734"/>
                    <a:pt x="53941" y="0"/>
                    <a:pt x="73410" y="0"/>
                  </a:cubicBezTo>
                  <a:close/>
                </a:path>
              </a:pathLst>
            </a:custGeom>
            <a:solidFill>
              <a:srgbClr val="FFFFFF"/>
            </a:solidFill>
          </p:spPr>
        </p:sp>
        <p:sp>
          <p:nvSpPr>
            <p:cNvPr name="TextBox 15" id="15"/>
            <p:cNvSpPr txBox="true"/>
            <p:nvPr/>
          </p:nvSpPr>
          <p:spPr>
            <a:xfrm>
              <a:off x="0" y="-28575"/>
              <a:ext cx="1307851" cy="1478891"/>
            </a:xfrm>
            <a:prstGeom prst="rect">
              <a:avLst/>
            </a:prstGeom>
          </p:spPr>
          <p:txBody>
            <a:bodyPr anchor="ctr" rtlCol="false" tIns="54618" lIns="54618" bIns="54618" rIns="54618"/>
            <a:lstStyle/>
            <a:p>
              <a:pPr algn="ctr">
                <a:lnSpc>
                  <a:spcPts val="1959"/>
                </a:lnSpc>
                <a:spcBef>
                  <a:spcPct val="0"/>
                </a:spcBef>
              </a:pPr>
            </a:p>
          </p:txBody>
        </p:sp>
      </p:grpSp>
      <p:sp>
        <p:nvSpPr>
          <p:cNvPr name="TextBox 16" id="16"/>
          <p:cNvSpPr txBox="true"/>
          <p:nvPr/>
        </p:nvSpPr>
        <p:spPr>
          <a:xfrm rot="0">
            <a:off x="5455100" y="1247167"/>
            <a:ext cx="3329637" cy="852050"/>
          </a:xfrm>
          <a:prstGeom prst="rect">
            <a:avLst/>
          </a:prstGeom>
        </p:spPr>
        <p:txBody>
          <a:bodyPr anchor="t" rtlCol="false" tIns="0" lIns="0" bIns="0" rIns="0">
            <a:spAutoFit/>
          </a:bodyPr>
          <a:lstStyle/>
          <a:p>
            <a:pPr algn="ctr">
              <a:lnSpc>
                <a:spcPts val="3298"/>
              </a:lnSpc>
            </a:pPr>
            <a:r>
              <a:rPr lang="en-US" sz="2998">
                <a:solidFill>
                  <a:srgbClr val="000000"/>
                </a:solidFill>
                <a:latin typeface="TT Milks Casual Outline Shadow"/>
                <a:ea typeface="TT Milks Casual Outline Shadow"/>
                <a:cs typeface="TT Milks Casual Outline Shadow"/>
                <a:sym typeface="TT Milks Casual Outline Shadow"/>
              </a:rPr>
              <a:t>Set yourself a challenge:</a:t>
            </a:r>
          </a:p>
        </p:txBody>
      </p:sp>
      <p:sp>
        <p:nvSpPr>
          <p:cNvPr name="TextBox 17" id="17"/>
          <p:cNvSpPr txBox="true"/>
          <p:nvPr/>
        </p:nvSpPr>
        <p:spPr>
          <a:xfrm rot="0">
            <a:off x="5345750" y="2350480"/>
            <a:ext cx="3582040" cy="2003443"/>
          </a:xfrm>
          <a:prstGeom prst="rect">
            <a:avLst/>
          </a:prstGeom>
        </p:spPr>
        <p:txBody>
          <a:bodyPr anchor="t" rtlCol="false" tIns="0" lIns="0" bIns="0" rIns="0">
            <a:spAutoFit/>
          </a:bodyPr>
          <a:lstStyle/>
          <a:p>
            <a:pPr algn="just">
              <a:lnSpc>
                <a:spcPts val="2665"/>
              </a:lnSpc>
            </a:pPr>
            <a:r>
              <a:rPr lang="en-US" sz="2665">
                <a:solidFill>
                  <a:srgbClr val="000000"/>
                </a:solidFill>
                <a:latin typeface="Glacial Indifference"/>
                <a:ea typeface="Glacial Indifference"/>
                <a:cs typeface="Glacial Indifference"/>
                <a:sym typeface="Glacial Indifference"/>
              </a:rPr>
              <a:t>-Try volunteering.</a:t>
            </a:r>
          </a:p>
          <a:p>
            <a:pPr algn="just">
              <a:lnSpc>
                <a:spcPts val="2665"/>
              </a:lnSpc>
            </a:pPr>
          </a:p>
          <a:p>
            <a:pPr algn="just">
              <a:lnSpc>
                <a:spcPts val="2665"/>
              </a:lnSpc>
            </a:pPr>
            <a:r>
              <a:rPr lang="en-US" sz="2665">
                <a:solidFill>
                  <a:srgbClr val="000000"/>
                </a:solidFill>
                <a:latin typeface="Glacial Indifference"/>
                <a:ea typeface="Glacial Indifference"/>
                <a:cs typeface="Glacial Indifference"/>
                <a:sym typeface="Glacial Indifference"/>
              </a:rPr>
              <a:t> -Set small goals. </a:t>
            </a:r>
          </a:p>
          <a:p>
            <a:pPr algn="just">
              <a:lnSpc>
                <a:spcPts val="2665"/>
              </a:lnSpc>
            </a:pPr>
          </a:p>
          <a:p>
            <a:pPr algn="just">
              <a:lnSpc>
                <a:spcPts val="2665"/>
              </a:lnSpc>
            </a:pPr>
            <a:r>
              <a:rPr lang="en-US" sz="2665">
                <a:solidFill>
                  <a:srgbClr val="000000"/>
                </a:solidFill>
                <a:latin typeface="Glacial Indifference"/>
                <a:ea typeface="Glacial Indifference"/>
                <a:cs typeface="Glacial Indifference"/>
                <a:sym typeface="Glacial Indifference"/>
              </a:rPr>
              <a:t> -Learn something new.</a:t>
            </a:r>
          </a:p>
          <a:p>
            <a:pPr algn="just">
              <a:lnSpc>
                <a:spcPts val="2665"/>
              </a:lnSpc>
            </a:pPr>
          </a:p>
        </p:txBody>
      </p:sp>
      <p:sp>
        <p:nvSpPr>
          <p:cNvPr name="Freeform 18" id="18"/>
          <p:cNvSpPr/>
          <p:nvPr/>
        </p:nvSpPr>
        <p:spPr>
          <a:xfrm flipH="false" flipV="false" rot="0">
            <a:off x="0" y="4921559"/>
            <a:ext cx="3147032" cy="2506958"/>
          </a:xfrm>
          <a:custGeom>
            <a:avLst/>
            <a:gdLst/>
            <a:ahLst/>
            <a:cxnLst/>
            <a:rect r="r" b="b" t="t" l="l"/>
            <a:pathLst>
              <a:path h="2506958" w="3147032">
                <a:moveTo>
                  <a:pt x="0" y="0"/>
                </a:moveTo>
                <a:lnTo>
                  <a:pt x="3147032" y="0"/>
                </a:lnTo>
                <a:lnTo>
                  <a:pt x="3147032" y="2506957"/>
                </a:lnTo>
                <a:lnTo>
                  <a:pt x="0" y="25069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3764890" y="4502436"/>
            <a:ext cx="2223821" cy="2926080"/>
          </a:xfrm>
          <a:custGeom>
            <a:avLst/>
            <a:gdLst/>
            <a:ahLst/>
            <a:cxnLst/>
            <a:rect r="r" b="b" t="t" l="l"/>
            <a:pathLst>
              <a:path h="2926080" w="2223821">
                <a:moveTo>
                  <a:pt x="0" y="0"/>
                </a:moveTo>
                <a:lnTo>
                  <a:pt x="2223820" y="0"/>
                </a:lnTo>
                <a:lnTo>
                  <a:pt x="2223820" y="2926080"/>
                </a:lnTo>
                <a:lnTo>
                  <a:pt x="0" y="292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6236260" y="5766129"/>
            <a:ext cx="3062630" cy="1297790"/>
          </a:xfrm>
          <a:custGeom>
            <a:avLst/>
            <a:gdLst/>
            <a:ahLst/>
            <a:cxnLst/>
            <a:rect r="r" b="b" t="t" l="l"/>
            <a:pathLst>
              <a:path h="1297790" w="3062630">
                <a:moveTo>
                  <a:pt x="0" y="0"/>
                </a:moveTo>
                <a:lnTo>
                  <a:pt x="3062631" y="0"/>
                </a:lnTo>
                <a:lnTo>
                  <a:pt x="3062631" y="1297790"/>
                </a:lnTo>
                <a:lnTo>
                  <a:pt x="0" y="12977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1109414">
            <a:off x="7570154" y="29592"/>
            <a:ext cx="2429167" cy="1403856"/>
          </a:xfrm>
          <a:custGeom>
            <a:avLst/>
            <a:gdLst/>
            <a:ahLst/>
            <a:cxnLst/>
            <a:rect r="r" b="b" t="t" l="l"/>
            <a:pathLst>
              <a:path h="1403856" w="2429167">
                <a:moveTo>
                  <a:pt x="0" y="0"/>
                </a:moveTo>
                <a:lnTo>
                  <a:pt x="2429167" y="0"/>
                </a:lnTo>
                <a:lnTo>
                  <a:pt x="2429167" y="1403856"/>
                </a:lnTo>
                <a:lnTo>
                  <a:pt x="0" y="14038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1064753">
            <a:off x="17627" y="87968"/>
            <a:ext cx="2193983" cy="980893"/>
          </a:xfrm>
          <a:custGeom>
            <a:avLst/>
            <a:gdLst/>
            <a:ahLst/>
            <a:cxnLst/>
            <a:rect r="r" b="b" t="t" l="l"/>
            <a:pathLst>
              <a:path h="980893" w="2193983">
                <a:moveTo>
                  <a:pt x="0" y="0"/>
                </a:moveTo>
                <a:lnTo>
                  <a:pt x="2193983" y="0"/>
                </a:lnTo>
                <a:lnTo>
                  <a:pt x="2193983" y="980893"/>
                </a:lnTo>
                <a:lnTo>
                  <a:pt x="0" y="98089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2623903" y="-53220"/>
            <a:ext cx="3901440" cy="1092403"/>
          </a:xfrm>
          <a:custGeom>
            <a:avLst/>
            <a:gdLst/>
            <a:ahLst/>
            <a:cxnLst/>
            <a:rect r="r" b="b" t="t" l="l"/>
            <a:pathLst>
              <a:path h="1092403" w="3901440">
                <a:moveTo>
                  <a:pt x="0" y="0"/>
                </a:moveTo>
                <a:lnTo>
                  <a:pt x="3901440" y="0"/>
                </a:lnTo>
                <a:lnTo>
                  <a:pt x="3901440" y="1092403"/>
                </a:lnTo>
                <a:lnTo>
                  <a:pt x="0" y="109240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ECE8"/>
        </a:solidFill>
      </p:bgPr>
    </p:bg>
    <p:spTree>
      <p:nvGrpSpPr>
        <p:cNvPr id="1" name=""/>
        <p:cNvGrpSpPr/>
        <p:nvPr/>
      </p:nvGrpSpPr>
      <p:grpSpPr>
        <a:xfrm>
          <a:off x="0" y="0"/>
          <a:ext cx="0" cy="0"/>
          <a:chOff x="0" y="0"/>
          <a:chExt cx="0" cy="0"/>
        </a:xfrm>
      </p:grpSpPr>
      <p:grpSp>
        <p:nvGrpSpPr>
          <p:cNvPr name="Group 2" id="2"/>
          <p:cNvGrpSpPr/>
          <p:nvPr/>
        </p:nvGrpSpPr>
        <p:grpSpPr>
          <a:xfrm rot="0">
            <a:off x="2612227" y="994861"/>
            <a:ext cx="4798015" cy="5325478"/>
            <a:chOff x="0" y="0"/>
            <a:chExt cx="6397353" cy="7100637"/>
          </a:xfrm>
        </p:grpSpPr>
        <p:grpSp>
          <p:nvGrpSpPr>
            <p:cNvPr name="Group 3" id="3"/>
            <p:cNvGrpSpPr/>
            <p:nvPr/>
          </p:nvGrpSpPr>
          <p:grpSpPr>
            <a:xfrm rot="0">
              <a:off x="82604" y="296443"/>
              <a:ext cx="6314749" cy="6804194"/>
              <a:chOff x="0" y="0"/>
              <a:chExt cx="1386403" cy="1493861"/>
            </a:xfrm>
          </p:grpSpPr>
          <p:sp>
            <p:nvSpPr>
              <p:cNvPr name="Freeform 4" id="4"/>
              <p:cNvSpPr/>
              <p:nvPr/>
            </p:nvSpPr>
            <p:spPr>
              <a:xfrm flipH="false" flipV="false" rot="0">
                <a:off x="0" y="0"/>
                <a:ext cx="1386403" cy="1493861"/>
              </a:xfrm>
              <a:custGeom>
                <a:avLst/>
                <a:gdLst/>
                <a:ahLst/>
                <a:cxnLst/>
                <a:rect r="r" b="b" t="t" l="l"/>
                <a:pathLst>
                  <a:path h="1493861" w="1386403">
                    <a:moveTo>
                      <a:pt x="94258" y="0"/>
                    </a:moveTo>
                    <a:lnTo>
                      <a:pt x="1292145" y="0"/>
                    </a:lnTo>
                    <a:cubicBezTo>
                      <a:pt x="1317143" y="0"/>
                      <a:pt x="1341118" y="9931"/>
                      <a:pt x="1358795" y="27608"/>
                    </a:cubicBezTo>
                    <a:cubicBezTo>
                      <a:pt x="1376472" y="45285"/>
                      <a:pt x="1386403" y="69259"/>
                      <a:pt x="1386403" y="94258"/>
                    </a:cubicBezTo>
                    <a:lnTo>
                      <a:pt x="1386403" y="1399602"/>
                    </a:lnTo>
                    <a:cubicBezTo>
                      <a:pt x="1386403" y="1424601"/>
                      <a:pt x="1376472" y="1448576"/>
                      <a:pt x="1358795" y="1466253"/>
                    </a:cubicBezTo>
                    <a:cubicBezTo>
                      <a:pt x="1341118" y="1483930"/>
                      <a:pt x="1317143" y="1493861"/>
                      <a:pt x="1292145" y="1493861"/>
                    </a:cubicBezTo>
                    <a:lnTo>
                      <a:pt x="94258" y="1493861"/>
                    </a:lnTo>
                    <a:cubicBezTo>
                      <a:pt x="42201" y="1493861"/>
                      <a:pt x="0" y="1451660"/>
                      <a:pt x="0" y="1399602"/>
                    </a:cubicBezTo>
                    <a:lnTo>
                      <a:pt x="0" y="94258"/>
                    </a:lnTo>
                    <a:cubicBezTo>
                      <a:pt x="0" y="42201"/>
                      <a:pt x="42201" y="0"/>
                      <a:pt x="94258" y="0"/>
                    </a:cubicBezTo>
                    <a:close/>
                  </a:path>
                </a:pathLst>
              </a:custGeom>
              <a:solidFill>
                <a:srgbClr val="000000"/>
              </a:solidFill>
            </p:spPr>
          </p:sp>
          <p:sp>
            <p:nvSpPr>
              <p:cNvPr name="TextBox 5" id="5"/>
              <p:cNvSpPr txBox="true"/>
              <p:nvPr/>
            </p:nvSpPr>
            <p:spPr>
              <a:xfrm>
                <a:off x="0" y="-28575"/>
                <a:ext cx="1386403" cy="1522436"/>
              </a:xfrm>
              <a:prstGeom prst="rect">
                <a:avLst/>
              </a:prstGeom>
            </p:spPr>
            <p:txBody>
              <a:bodyPr anchor="ctr" rtlCol="false" tIns="54618" lIns="54618" bIns="54618" rIns="54618"/>
              <a:lstStyle/>
              <a:p>
                <a:pPr algn="ctr">
                  <a:lnSpc>
                    <a:spcPts val="1959"/>
                  </a:lnSpc>
                  <a:spcBef>
                    <a:spcPct val="0"/>
                  </a:spcBef>
                </a:pPr>
              </a:p>
            </p:txBody>
          </p:sp>
        </p:grpSp>
        <p:grpSp>
          <p:nvGrpSpPr>
            <p:cNvPr name="Group 6" id="6"/>
            <p:cNvGrpSpPr/>
            <p:nvPr/>
          </p:nvGrpSpPr>
          <p:grpSpPr>
            <a:xfrm rot="0">
              <a:off x="0" y="0"/>
              <a:ext cx="5956962" cy="6605858"/>
              <a:chOff x="0" y="0"/>
              <a:chExt cx="1307851" cy="1450316"/>
            </a:xfrm>
          </p:grpSpPr>
          <p:sp>
            <p:nvSpPr>
              <p:cNvPr name="Freeform 7" id="7"/>
              <p:cNvSpPr/>
              <p:nvPr/>
            </p:nvSpPr>
            <p:spPr>
              <a:xfrm flipH="false" flipV="false" rot="0">
                <a:off x="0" y="0"/>
                <a:ext cx="1307851" cy="1450316"/>
              </a:xfrm>
              <a:custGeom>
                <a:avLst/>
                <a:gdLst/>
                <a:ahLst/>
                <a:cxnLst/>
                <a:rect r="r" b="b" t="t" l="l"/>
                <a:pathLst>
                  <a:path h="1450316" w="1307851">
                    <a:moveTo>
                      <a:pt x="73410" y="0"/>
                    </a:moveTo>
                    <a:lnTo>
                      <a:pt x="1234440" y="0"/>
                    </a:lnTo>
                    <a:cubicBezTo>
                      <a:pt x="1253910" y="0"/>
                      <a:pt x="1272582" y="7734"/>
                      <a:pt x="1286349" y="21501"/>
                    </a:cubicBezTo>
                    <a:cubicBezTo>
                      <a:pt x="1300116" y="35269"/>
                      <a:pt x="1307851" y="53941"/>
                      <a:pt x="1307851" y="73410"/>
                    </a:cubicBezTo>
                    <a:lnTo>
                      <a:pt x="1307851" y="1376905"/>
                    </a:lnTo>
                    <a:cubicBezTo>
                      <a:pt x="1307851" y="1417449"/>
                      <a:pt x="1274984" y="1450316"/>
                      <a:pt x="1234440" y="1450316"/>
                    </a:cubicBezTo>
                    <a:lnTo>
                      <a:pt x="73410" y="1450316"/>
                    </a:lnTo>
                    <a:cubicBezTo>
                      <a:pt x="32867" y="1450316"/>
                      <a:pt x="0" y="1417449"/>
                      <a:pt x="0" y="1376905"/>
                    </a:cubicBezTo>
                    <a:lnTo>
                      <a:pt x="0" y="73410"/>
                    </a:lnTo>
                    <a:cubicBezTo>
                      <a:pt x="0" y="53941"/>
                      <a:pt x="7734" y="35269"/>
                      <a:pt x="21501" y="21501"/>
                    </a:cubicBezTo>
                    <a:cubicBezTo>
                      <a:pt x="35269" y="7734"/>
                      <a:pt x="53941" y="0"/>
                      <a:pt x="73410" y="0"/>
                    </a:cubicBezTo>
                    <a:close/>
                  </a:path>
                </a:pathLst>
              </a:custGeom>
              <a:solidFill>
                <a:srgbClr val="FFFFFF"/>
              </a:solidFill>
            </p:spPr>
          </p:sp>
          <p:sp>
            <p:nvSpPr>
              <p:cNvPr name="TextBox 8" id="8"/>
              <p:cNvSpPr txBox="true"/>
              <p:nvPr/>
            </p:nvSpPr>
            <p:spPr>
              <a:xfrm>
                <a:off x="0" y="-28575"/>
                <a:ext cx="1307851" cy="1478891"/>
              </a:xfrm>
              <a:prstGeom prst="rect">
                <a:avLst/>
              </a:prstGeom>
            </p:spPr>
            <p:txBody>
              <a:bodyPr anchor="ctr" rtlCol="false" tIns="54618" lIns="54618" bIns="54618" rIns="54618"/>
              <a:lstStyle/>
              <a:p>
                <a:pPr algn="ctr">
                  <a:lnSpc>
                    <a:spcPts val="1959"/>
                  </a:lnSpc>
                  <a:spcBef>
                    <a:spcPct val="0"/>
                  </a:spcBef>
                </a:pPr>
              </a:p>
            </p:txBody>
          </p:sp>
        </p:grpSp>
        <p:sp>
          <p:nvSpPr>
            <p:cNvPr name="TextBox 9" id="9"/>
            <p:cNvSpPr txBox="true"/>
            <p:nvPr/>
          </p:nvSpPr>
          <p:spPr>
            <a:xfrm rot="0">
              <a:off x="403296" y="28575"/>
              <a:ext cx="5224300" cy="1338207"/>
            </a:xfrm>
            <a:prstGeom prst="rect">
              <a:avLst/>
            </a:prstGeom>
          </p:spPr>
          <p:txBody>
            <a:bodyPr anchor="t" rtlCol="false" tIns="0" lIns="0" bIns="0" rIns="0">
              <a:spAutoFit/>
            </a:bodyPr>
            <a:lstStyle/>
            <a:p>
              <a:pPr algn="ctr">
                <a:lnSpc>
                  <a:spcPts val="3881"/>
                </a:lnSpc>
              </a:pPr>
              <a:r>
                <a:rPr lang="en-US" sz="3528">
                  <a:solidFill>
                    <a:srgbClr val="000000"/>
                  </a:solidFill>
                  <a:latin typeface="TT Milks Casual Outline Shadow"/>
                  <a:ea typeface="TT Milks Casual Outline Shadow"/>
                  <a:cs typeface="TT Milks Casual Outline Shadow"/>
                  <a:sym typeface="TT Milks Casual Outline Shadow"/>
                </a:rPr>
                <a:t>Look after yourself:</a:t>
              </a:r>
            </a:p>
          </p:txBody>
        </p:sp>
        <p:sp>
          <p:nvSpPr>
            <p:cNvPr name="TextBox 10" id="10"/>
            <p:cNvSpPr txBox="true"/>
            <p:nvPr/>
          </p:nvSpPr>
          <p:spPr>
            <a:xfrm rot="0">
              <a:off x="432774" y="1569277"/>
              <a:ext cx="5091413" cy="4495088"/>
            </a:xfrm>
            <a:prstGeom prst="rect">
              <a:avLst/>
            </a:prstGeom>
          </p:spPr>
          <p:txBody>
            <a:bodyPr anchor="t" rtlCol="false" tIns="0" lIns="0" bIns="0" rIns="0">
              <a:spAutoFit/>
            </a:bodyPr>
            <a:lstStyle/>
            <a:p>
              <a:pPr algn="just">
                <a:lnSpc>
                  <a:spcPts val="2061"/>
                </a:lnSpc>
              </a:pPr>
              <a:r>
                <a:rPr lang="en-US" sz="2061">
                  <a:solidFill>
                    <a:srgbClr val="000000"/>
                  </a:solidFill>
                  <a:latin typeface="Glacial Indifference"/>
                  <a:ea typeface="Glacial Indifference"/>
                  <a:cs typeface="Glacial Indifference"/>
                  <a:sym typeface="Glacial Indifference"/>
                </a:rPr>
                <a:t>-Try to get enough sleep.</a:t>
              </a:r>
            </a:p>
            <a:p>
              <a:pPr algn="just">
                <a:lnSpc>
                  <a:spcPts val="2061"/>
                </a:lnSpc>
              </a:pPr>
            </a:p>
            <a:p>
              <a:pPr algn="just">
                <a:lnSpc>
                  <a:spcPts val="2061"/>
                </a:lnSpc>
              </a:pPr>
              <a:r>
                <a:rPr lang="en-US" sz="2061">
                  <a:solidFill>
                    <a:srgbClr val="000000"/>
                  </a:solidFill>
                  <a:latin typeface="Glacial Indifference"/>
                  <a:ea typeface="Glacial Indifference"/>
                  <a:cs typeface="Glacial Indifference"/>
                  <a:sym typeface="Glacial Indifference"/>
                </a:rPr>
                <a:t> -Think about your diet.</a:t>
              </a:r>
            </a:p>
            <a:p>
              <a:pPr algn="just">
                <a:lnSpc>
                  <a:spcPts val="2061"/>
                </a:lnSpc>
              </a:pPr>
            </a:p>
            <a:p>
              <a:pPr algn="just">
                <a:lnSpc>
                  <a:spcPts val="2061"/>
                </a:lnSpc>
              </a:pPr>
              <a:r>
                <a:rPr lang="en-US" sz="2061">
                  <a:solidFill>
                    <a:srgbClr val="000000"/>
                  </a:solidFill>
                  <a:latin typeface="Glacial Indifference"/>
                  <a:ea typeface="Glacial Indifference"/>
                  <a:cs typeface="Glacial Indifference"/>
                  <a:sym typeface="Glacial Indifference"/>
                </a:rPr>
                <a:t> -Try to do some physical activity.</a:t>
              </a:r>
            </a:p>
            <a:p>
              <a:pPr algn="just">
                <a:lnSpc>
                  <a:spcPts val="2061"/>
                </a:lnSpc>
              </a:pPr>
              <a:r>
                <a:rPr lang="en-US" sz="2061">
                  <a:solidFill>
                    <a:srgbClr val="000000"/>
                  </a:solidFill>
                  <a:latin typeface="Glacial Indifference"/>
                  <a:ea typeface="Glacial Indifference"/>
                  <a:cs typeface="Glacial Indifference"/>
                  <a:sym typeface="Glacial Indifference"/>
                </a:rPr>
                <a:t> </a:t>
              </a:r>
            </a:p>
            <a:p>
              <a:pPr algn="just">
                <a:lnSpc>
                  <a:spcPts val="2061"/>
                </a:lnSpc>
              </a:pPr>
              <a:r>
                <a:rPr lang="en-US" sz="2061">
                  <a:solidFill>
                    <a:srgbClr val="000000"/>
                  </a:solidFill>
                  <a:latin typeface="Glacial Indifference"/>
                  <a:ea typeface="Glacial Indifference"/>
                  <a:cs typeface="Glacial Indifference"/>
                  <a:sym typeface="Glacial Indifference"/>
                </a:rPr>
                <a:t> -Spend time outside. </a:t>
              </a:r>
            </a:p>
            <a:p>
              <a:pPr algn="just">
                <a:lnSpc>
                  <a:spcPts val="2061"/>
                </a:lnSpc>
              </a:pPr>
            </a:p>
            <a:p>
              <a:pPr algn="l">
                <a:lnSpc>
                  <a:spcPts val="2061"/>
                </a:lnSpc>
              </a:pPr>
              <a:r>
                <a:rPr lang="en-US" sz="2061">
                  <a:solidFill>
                    <a:srgbClr val="000000"/>
                  </a:solidFill>
                  <a:latin typeface="Glacial Indifference"/>
                  <a:ea typeface="Glacial Indifference"/>
                  <a:cs typeface="Glacial Indifference"/>
                  <a:sym typeface="Glacial Indifference"/>
                </a:rPr>
                <a:t>-Practice mindfulness and meditation.</a:t>
              </a:r>
            </a:p>
            <a:p>
              <a:pPr algn="l">
                <a:lnSpc>
                  <a:spcPts val="2061"/>
                </a:lnSpc>
              </a:pPr>
            </a:p>
            <a:p>
              <a:pPr algn="just">
                <a:lnSpc>
                  <a:spcPts val="2061"/>
                </a:lnSpc>
              </a:pPr>
              <a:r>
                <a:rPr lang="en-US" sz="2061">
                  <a:solidFill>
                    <a:srgbClr val="000000"/>
                  </a:solidFill>
                  <a:latin typeface="Glacial Indifference"/>
                  <a:ea typeface="Glacial Indifference"/>
                  <a:cs typeface="Glacial Indifference"/>
                  <a:sym typeface="Glacial Indifference"/>
                </a:rPr>
                <a:t> -Try to avoid recreational drugs and alcohol.</a:t>
              </a:r>
            </a:p>
          </p:txBody>
        </p:sp>
      </p:grpSp>
      <p:sp>
        <p:nvSpPr>
          <p:cNvPr name="Freeform 11" id="11"/>
          <p:cNvSpPr/>
          <p:nvPr/>
        </p:nvSpPr>
        <p:spPr>
          <a:xfrm flipH="false" flipV="false" rot="0">
            <a:off x="0" y="4921559"/>
            <a:ext cx="3147032" cy="2506958"/>
          </a:xfrm>
          <a:custGeom>
            <a:avLst/>
            <a:gdLst/>
            <a:ahLst/>
            <a:cxnLst/>
            <a:rect r="r" b="b" t="t" l="l"/>
            <a:pathLst>
              <a:path h="2506958" w="3147032">
                <a:moveTo>
                  <a:pt x="0" y="0"/>
                </a:moveTo>
                <a:lnTo>
                  <a:pt x="3147032" y="0"/>
                </a:lnTo>
                <a:lnTo>
                  <a:pt x="3147032" y="2506957"/>
                </a:lnTo>
                <a:lnTo>
                  <a:pt x="0" y="25069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236260" y="5766129"/>
            <a:ext cx="3062630" cy="1297790"/>
          </a:xfrm>
          <a:custGeom>
            <a:avLst/>
            <a:gdLst/>
            <a:ahLst/>
            <a:cxnLst/>
            <a:rect r="r" b="b" t="t" l="l"/>
            <a:pathLst>
              <a:path h="1297790" w="3062630">
                <a:moveTo>
                  <a:pt x="0" y="0"/>
                </a:moveTo>
                <a:lnTo>
                  <a:pt x="3062631" y="0"/>
                </a:lnTo>
                <a:lnTo>
                  <a:pt x="3062631" y="1297790"/>
                </a:lnTo>
                <a:lnTo>
                  <a:pt x="0" y="12977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1759119">
            <a:off x="6839893" y="180680"/>
            <a:ext cx="2429167" cy="1403856"/>
          </a:xfrm>
          <a:custGeom>
            <a:avLst/>
            <a:gdLst/>
            <a:ahLst/>
            <a:cxnLst/>
            <a:rect r="r" b="b" t="t" l="l"/>
            <a:pathLst>
              <a:path h="1403856" w="2429167">
                <a:moveTo>
                  <a:pt x="0" y="0"/>
                </a:moveTo>
                <a:lnTo>
                  <a:pt x="2429167" y="0"/>
                </a:lnTo>
                <a:lnTo>
                  <a:pt x="2429167" y="1403856"/>
                </a:lnTo>
                <a:lnTo>
                  <a:pt x="0" y="14038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1064753">
            <a:off x="596800" y="241073"/>
            <a:ext cx="2193983" cy="980893"/>
          </a:xfrm>
          <a:custGeom>
            <a:avLst/>
            <a:gdLst/>
            <a:ahLst/>
            <a:cxnLst/>
            <a:rect r="r" b="b" t="t" l="l"/>
            <a:pathLst>
              <a:path h="980893" w="2193983">
                <a:moveTo>
                  <a:pt x="0" y="0"/>
                </a:moveTo>
                <a:lnTo>
                  <a:pt x="2193983" y="0"/>
                </a:lnTo>
                <a:lnTo>
                  <a:pt x="2193983" y="980894"/>
                </a:lnTo>
                <a:lnTo>
                  <a:pt x="0" y="9808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33490" y="1687681"/>
            <a:ext cx="3180522" cy="2926080"/>
          </a:xfrm>
          <a:custGeom>
            <a:avLst/>
            <a:gdLst/>
            <a:ahLst/>
            <a:cxnLst/>
            <a:rect r="r" b="b" t="t" l="l"/>
            <a:pathLst>
              <a:path h="2926080" w="3180522">
                <a:moveTo>
                  <a:pt x="0" y="0"/>
                </a:moveTo>
                <a:lnTo>
                  <a:pt x="3180522" y="0"/>
                </a:lnTo>
                <a:lnTo>
                  <a:pt x="3180522" y="2926080"/>
                </a:lnTo>
                <a:lnTo>
                  <a:pt x="0" y="29260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7410242" y="1995479"/>
            <a:ext cx="2921203" cy="2926080"/>
          </a:xfrm>
          <a:custGeom>
            <a:avLst/>
            <a:gdLst/>
            <a:ahLst/>
            <a:cxnLst/>
            <a:rect r="r" b="b" t="t" l="l"/>
            <a:pathLst>
              <a:path h="2926080" w="2921203">
                <a:moveTo>
                  <a:pt x="0" y="0"/>
                </a:moveTo>
                <a:lnTo>
                  <a:pt x="2921203" y="0"/>
                </a:lnTo>
                <a:lnTo>
                  <a:pt x="2921203" y="2926080"/>
                </a:lnTo>
                <a:lnTo>
                  <a:pt x="0" y="29260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ECE8"/>
        </a:solidFill>
      </p:bgPr>
    </p:bg>
    <p:spTree>
      <p:nvGrpSpPr>
        <p:cNvPr id="1" name=""/>
        <p:cNvGrpSpPr/>
        <p:nvPr/>
      </p:nvGrpSpPr>
      <p:grpSpPr>
        <a:xfrm>
          <a:off x="0" y="0"/>
          <a:ext cx="0" cy="0"/>
          <a:chOff x="0" y="0"/>
          <a:chExt cx="0" cy="0"/>
        </a:xfrm>
      </p:grpSpPr>
      <p:sp>
        <p:nvSpPr>
          <p:cNvPr name="Freeform 2" id="2"/>
          <p:cNvSpPr/>
          <p:nvPr/>
        </p:nvSpPr>
        <p:spPr>
          <a:xfrm flipH="false" flipV="false" rot="0">
            <a:off x="409897" y="2807727"/>
            <a:ext cx="3641490" cy="4257742"/>
          </a:xfrm>
          <a:custGeom>
            <a:avLst/>
            <a:gdLst/>
            <a:ahLst/>
            <a:cxnLst/>
            <a:rect r="r" b="b" t="t" l="l"/>
            <a:pathLst>
              <a:path h="4257742" w="3641490">
                <a:moveTo>
                  <a:pt x="0" y="0"/>
                </a:moveTo>
                <a:lnTo>
                  <a:pt x="3641490" y="0"/>
                </a:lnTo>
                <a:lnTo>
                  <a:pt x="3641490" y="4257742"/>
                </a:lnTo>
                <a:lnTo>
                  <a:pt x="0" y="4257742"/>
                </a:lnTo>
                <a:lnTo>
                  <a:pt x="0" y="0"/>
                </a:lnTo>
                <a:close/>
              </a:path>
            </a:pathLst>
          </a:custGeom>
          <a:blipFill>
            <a:blip r:embed="rId2"/>
            <a:stretch>
              <a:fillRect l="0" t="0" r="0" b="0"/>
            </a:stretch>
          </a:blipFill>
        </p:spPr>
      </p:sp>
      <p:sp>
        <p:nvSpPr>
          <p:cNvPr name="TextBox 3" id="3"/>
          <p:cNvSpPr txBox="true"/>
          <p:nvPr/>
        </p:nvSpPr>
        <p:spPr>
          <a:xfrm rot="0">
            <a:off x="943157" y="441264"/>
            <a:ext cx="8078923" cy="2222207"/>
          </a:xfrm>
          <a:prstGeom prst="rect">
            <a:avLst/>
          </a:prstGeom>
        </p:spPr>
        <p:txBody>
          <a:bodyPr anchor="t" rtlCol="false" tIns="0" lIns="0" bIns="0" rIns="0">
            <a:spAutoFit/>
          </a:bodyPr>
          <a:lstStyle/>
          <a:p>
            <a:pPr algn="ctr">
              <a:lnSpc>
                <a:spcPts val="8711"/>
              </a:lnSpc>
            </a:pPr>
            <a:r>
              <a:rPr lang="en-US" sz="7259">
                <a:solidFill>
                  <a:srgbClr val="000000"/>
                </a:solidFill>
                <a:latin typeface="TT Milks Casual Outline Shadow"/>
                <a:ea typeface="TT Milks Casual Outline Shadow"/>
                <a:cs typeface="TT Milks Casual Outline Shadow"/>
                <a:sym typeface="TT Milks Casual Outline Shadow"/>
              </a:rPr>
              <a:t>BRING OUT 1/4  PAPER</a:t>
            </a:r>
          </a:p>
        </p:txBody>
      </p:sp>
      <p:sp>
        <p:nvSpPr>
          <p:cNvPr name="TextBox 4" id="4"/>
          <p:cNvSpPr txBox="true"/>
          <p:nvPr/>
        </p:nvSpPr>
        <p:spPr>
          <a:xfrm rot="0">
            <a:off x="4398353" y="3192072"/>
            <a:ext cx="4924288" cy="2690188"/>
          </a:xfrm>
          <a:prstGeom prst="rect">
            <a:avLst/>
          </a:prstGeom>
        </p:spPr>
        <p:txBody>
          <a:bodyPr anchor="t" rtlCol="false" tIns="0" lIns="0" bIns="0" rIns="0">
            <a:spAutoFit/>
          </a:bodyPr>
          <a:lstStyle/>
          <a:p>
            <a:pPr algn="ctr">
              <a:lnSpc>
                <a:spcPts val="5308"/>
              </a:lnSpc>
            </a:pPr>
            <a:r>
              <a:rPr lang="en-US" sz="4825">
                <a:solidFill>
                  <a:srgbClr val="000000"/>
                </a:solidFill>
                <a:latin typeface="Lazydog"/>
                <a:ea typeface="Lazydog"/>
                <a:cs typeface="Lazydog"/>
                <a:sym typeface="Lazydog"/>
              </a:rPr>
              <a:t>we’re having a quiz mate, i hope you listen.</a:t>
            </a:r>
          </a:p>
        </p:txBody>
      </p:sp>
      <p:sp>
        <p:nvSpPr>
          <p:cNvPr name="TextBox 5" id="5"/>
          <p:cNvSpPr txBox="true"/>
          <p:nvPr/>
        </p:nvSpPr>
        <p:spPr>
          <a:xfrm rot="0">
            <a:off x="4550753" y="3344472"/>
            <a:ext cx="4924288" cy="2690188"/>
          </a:xfrm>
          <a:prstGeom prst="rect">
            <a:avLst/>
          </a:prstGeom>
        </p:spPr>
        <p:txBody>
          <a:bodyPr anchor="t" rtlCol="false" tIns="0" lIns="0" bIns="0" rIns="0">
            <a:spAutoFit/>
          </a:bodyPr>
          <a:lstStyle/>
          <a:p>
            <a:pPr algn="ctr">
              <a:lnSpc>
                <a:spcPts val="5308"/>
              </a:lnSpc>
            </a:pPr>
            <a:r>
              <a:rPr lang="en-US" sz="4825">
                <a:solidFill>
                  <a:srgbClr val="000000"/>
                </a:solidFill>
                <a:latin typeface="Lazydog"/>
                <a:ea typeface="Lazydog"/>
                <a:cs typeface="Lazydog"/>
                <a:sym typeface="Lazydog"/>
              </a:rPr>
              <a:t>we’re having a quiz mate, i hope you listen.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ECE8"/>
        </a:solidFill>
      </p:bgPr>
    </p:bg>
    <p:spTree>
      <p:nvGrpSpPr>
        <p:cNvPr id="1" name=""/>
        <p:cNvGrpSpPr/>
        <p:nvPr/>
      </p:nvGrpSpPr>
      <p:grpSpPr>
        <a:xfrm>
          <a:off x="0" y="0"/>
          <a:ext cx="0" cy="0"/>
          <a:chOff x="0" y="0"/>
          <a:chExt cx="0" cy="0"/>
        </a:xfrm>
      </p:grpSpPr>
      <p:sp>
        <p:nvSpPr>
          <p:cNvPr name="TextBox 2" id="2"/>
          <p:cNvSpPr txBox="true"/>
          <p:nvPr/>
        </p:nvSpPr>
        <p:spPr>
          <a:xfrm rot="0">
            <a:off x="336106" y="1388330"/>
            <a:ext cx="4540694" cy="2089151"/>
          </a:xfrm>
          <a:prstGeom prst="rect">
            <a:avLst/>
          </a:prstGeom>
        </p:spPr>
        <p:txBody>
          <a:bodyPr anchor="t" rtlCol="false" tIns="0" lIns="0" bIns="0" rIns="0">
            <a:spAutoFit/>
          </a:bodyPr>
          <a:lstStyle/>
          <a:p>
            <a:pPr algn="ctr">
              <a:lnSpc>
                <a:spcPts val="8000"/>
              </a:lnSpc>
            </a:pPr>
            <a:r>
              <a:rPr lang="en-US" sz="8000">
                <a:solidFill>
                  <a:srgbClr val="000000"/>
                </a:solidFill>
                <a:latin typeface="TT Milks Casual Outline Shadow"/>
                <a:ea typeface="TT Milks Casual Outline Shadow"/>
                <a:cs typeface="TT Milks Casual Outline Shadow"/>
                <a:sym typeface="TT Milks Casual Outline Shadow"/>
              </a:rPr>
              <a:t>THANK YOU</a:t>
            </a:r>
          </a:p>
        </p:txBody>
      </p:sp>
      <p:sp>
        <p:nvSpPr>
          <p:cNvPr name="Freeform 3" id="3"/>
          <p:cNvSpPr/>
          <p:nvPr/>
        </p:nvSpPr>
        <p:spPr>
          <a:xfrm flipH="false" flipV="false" rot="0">
            <a:off x="4876800" y="1036493"/>
            <a:ext cx="4212442" cy="6278707"/>
          </a:xfrm>
          <a:custGeom>
            <a:avLst/>
            <a:gdLst/>
            <a:ahLst/>
            <a:cxnLst/>
            <a:rect r="r" b="b" t="t" l="l"/>
            <a:pathLst>
              <a:path h="6278707" w="4212442">
                <a:moveTo>
                  <a:pt x="0" y="0"/>
                </a:moveTo>
                <a:lnTo>
                  <a:pt x="4212442" y="0"/>
                </a:lnTo>
                <a:lnTo>
                  <a:pt x="4212442" y="6278707"/>
                </a:lnTo>
                <a:lnTo>
                  <a:pt x="0" y="62787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819869" y="5225969"/>
            <a:ext cx="1357711" cy="135771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19050" cap="sq">
              <a:solidFill>
                <a:srgbClr val="000000"/>
              </a:solidFill>
              <a:prstDash val="solid"/>
              <a:miter/>
            </a:ln>
          </p:spPr>
        </p:sp>
        <p:sp>
          <p:nvSpPr>
            <p:cNvPr name="TextBox 6" id="6"/>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7" id="7"/>
          <p:cNvGrpSpPr/>
          <p:nvPr/>
        </p:nvGrpSpPr>
        <p:grpSpPr>
          <a:xfrm rot="0">
            <a:off x="731520" y="5122895"/>
            <a:ext cx="1357711" cy="135771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C128"/>
            </a:solidFill>
            <a:ln w="19050" cap="sq">
              <a:solidFill>
                <a:srgbClr val="000000"/>
              </a:solidFill>
              <a:prstDash val="solid"/>
              <a:miter/>
            </a:ln>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0" id="10"/>
          <p:cNvGrpSpPr/>
          <p:nvPr/>
        </p:nvGrpSpPr>
        <p:grpSpPr>
          <a:xfrm rot="0">
            <a:off x="5420296" y="627661"/>
            <a:ext cx="678856" cy="6788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19050" cap="sq">
              <a:solidFill>
                <a:srgbClr val="000000"/>
              </a:solidFill>
              <a:prstDash val="solid"/>
              <a:miter/>
            </a:ln>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3" id="13"/>
          <p:cNvGrpSpPr/>
          <p:nvPr/>
        </p:nvGrpSpPr>
        <p:grpSpPr>
          <a:xfrm rot="0">
            <a:off x="5376122" y="576124"/>
            <a:ext cx="678856" cy="6788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ECE8"/>
        </a:solidFill>
      </p:bgPr>
    </p:bg>
    <p:spTree>
      <p:nvGrpSpPr>
        <p:cNvPr id="1" name=""/>
        <p:cNvGrpSpPr/>
        <p:nvPr/>
      </p:nvGrpSpPr>
      <p:grpSpPr>
        <a:xfrm>
          <a:off x="0" y="0"/>
          <a:ext cx="0" cy="0"/>
          <a:chOff x="0" y="0"/>
          <a:chExt cx="0" cy="0"/>
        </a:xfrm>
      </p:grpSpPr>
      <p:sp>
        <p:nvSpPr>
          <p:cNvPr name="TextBox 2" id="2"/>
          <p:cNvSpPr txBox="true"/>
          <p:nvPr/>
        </p:nvSpPr>
        <p:spPr>
          <a:xfrm rot="0">
            <a:off x="582995" y="1267484"/>
            <a:ext cx="8808007" cy="4808807"/>
          </a:xfrm>
          <a:prstGeom prst="rect">
            <a:avLst/>
          </a:prstGeom>
        </p:spPr>
        <p:txBody>
          <a:bodyPr anchor="t" rtlCol="false" tIns="0" lIns="0" bIns="0" rIns="0">
            <a:spAutoFit/>
          </a:bodyPr>
          <a:lstStyle/>
          <a:p>
            <a:pPr algn="l" marL="625288" indent="-312644" lvl="1">
              <a:lnSpc>
                <a:spcPts val="3185"/>
              </a:lnSpc>
              <a:buFont typeface="Arial"/>
              <a:buChar char="•"/>
            </a:pPr>
            <a:r>
              <a:rPr lang="en-US" sz="2896">
                <a:solidFill>
                  <a:srgbClr val="000000"/>
                </a:solidFill>
                <a:latin typeface="Glacial Indifference"/>
                <a:ea typeface="Glacial Indifference"/>
                <a:cs typeface="Glacial Indifference"/>
                <a:sym typeface="Glacial Indifference"/>
              </a:rPr>
              <a:t>Self-esteem refers to a person’s overall sense of his or her value or worth. It can be considered a sort of measure of how much a person “values, approves of, appreciates, prizes, or likes him or herself” (Adler &amp; Stewart, 2004).</a:t>
            </a:r>
          </a:p>
          <a:p>
            <a:pPr algn="l">
              <a:lnSpc>
                <a:spcPts val="3185"/>
              </a:lnSpc>
            </a:pPr>
          </a:p>
          <a:p>
            <a:pPr algn="l" marL="625288" indent="-312644" lvl="1">
              <a:lnSpc>
                <a:spcPts val="3185"/>
              </a:lnSpc>
              <a:buFont typeface="Arial"/>
              <a:buChar char="•"/>
            </a:pPr>
            <a:r>
              <a:rPr lang="en-US" sz="2896">
                <a:solidFill>
                  <a:srgbClr val="000000"/>
                </a:solidFill>
                <a:latin typeface="Glacial Indifference"/>
                <a:ea typeface="Glacial Indifference"/>
                <a:cs typeface="Glacial Indifference"/>
                <a:sym typeface="Glacial Indifference"/>
              </a:rPr>
              <a:t>According to self-esteem expert Morris Rosenberg, self-esteem is quite simply one’s attitude toward oneself (1965). He described it as a “favourable or unfavourable attitude toward the self”.</a:t>
            </a:r>
          </a:p>
          <a:p>
            <a:pPr algn="l">
              <a:lnSpc>
                <a:spcPts val="3185"/>
              </a:lnSpc>
            </a:pPr>
          </a:p>
          <a:p>
            <a:pPr algn="l">
              <a:lnSpc>
                <a:spcPts val="3185"/>
              </a:lnSpc>
            </a:pPr>
          </a:p>
        </p:txBody>
      </p:sp>
      <p:sp>
        <p:nvSpPr>
          <p:cNvPr name="Freeform 3" id="3"/>
          <p:cNvSpPr/>
          <p:nvPr/>
        </p:nvSpPr>
        <p:spPr>
          <a:xfrm flipH="false" flipV="false" rot="0">
            <a:off x="0" y="5186035"/>
            <a:ext cx="1825759" cy="2129165"/>
          </a:xfrm>
          <a:custGeom>
            <a:avLst/>
            <a:gdLst/>
            <a:ahLst/>
            <a:cxnLst/>
            <a:rect r="r" b="b" t="t" l="l"/>
            <a:pathLst>
              <a:path h="2129165" w="1825759">
                <a:moveTo>
                  <a:pt x="0" y="0"/>
                </a:moveTo>
                <a:lnTo>
                  <a:pt x="1825759" y="0"/>
                </a:lnTo>
                <a:lnTo>
                  <a:pt x="1825759" y="2129165"/>
                </a:lnTo>
                <a:lnTo>
                  <a:pt x="0" y="2129165"/>
                </a:lnTo>
                <a:lnTo>
                  <a:pt x="0" y="0"/>
                </a:lnTo>
                <a:close/>
              </a:path>
            </a:pathLst>
          </a:custGeom>
          <a:blipFill>
            <a:blip r:embed="rId2"/>
            <a:stretch>
              <a:fillRect l="0" t="0" r="0" b="0"/>
            </a:stretch>
          </a:blipFill>
        </p:spPr>
      </p:sp>
      <p:sp>
        <p:nvSpPr>
          <p:cNvPr name="Freeform 4" id="4"/>
          <p:cNvSpPr/>
          <p:nvPr/>
        </p:nvSpPr>
        <p:spPr>
          <a:xfrm flipH="false" flipV="false" rot="0">
            <a:off x="6596868" y="5085496"/>
            <a:ext cx="3156732" cy="2330242"/>
          </a:xfrm>
          <a:custGeom>
            <a:avLst/>
            <a:gdLst/>
            <a:ahLst/>
            <a:cxnLst/>
            <a:rect r="r" b="b" t="t" l="l"/>
            <a:pathLst>
              <a:path h="2330242" w="3156732">
                <a:moveTo>
                  <a:pt x="0" y="0"/>
                </a:moveTo>
                <a:lnTo>
                  <a:pt x="3156732" y="0"/>
                </a:lnTo>
                <a:lnTo>
                  <a:pt x="3156732" y="2330242"/>
                </a:lnTo>
                <a:lnTo>
                  <a:pt x="0" y="23302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260594" y="5794443"/>
            <a:ext cx="3901440" cy="1134964"/>
          </a:xfrm>
          <a:custGeom>
            <a:avLst/>
            <a:gdLst/>
            <a:ahLst/>
            <a:cxnLst/>
            <a:rect r="r" b="b" t="t" l="l"/>
            <a:pathLst>
              <a:path h="1134964" w="3901440">
                <a:moveTo>
                  <a:pt x="0" y="0"/>
                </a:moveTo>
                <a:lnTo>
                  <a:pt x="3901440" y="0"/>
                </a:lnTo>
                <a:lnTo>
                  <a:pt x="3901440" y="1134965"/>
                </a:lnTo>
                <a:lnTo>
                  <a:pt x="0" y="11349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743155" y="429895"/>
            <a:ext cx="8487685" cy="679450"/>
          </a:xfrm>
          <a:prstGeom prst="rect">
            <a:avLst/>
          </a:prstGeom>
        </p:spPr>
        <p:txBody>
          <a:bodyPr anchor="t" rtlCol="false" tIns="0" lIns="0" bIns="0" rIns="0">
            <a:spAutoFit/>
          </a:bodyPr>
          <a:lstStyle/>
          <a:p>
            <a:pPr algn="ctr">
              <a:lnSpc>
                <a:spcPts val="5000"/>
              </a:lnSpc>
            </a:pPr>
            <a:r>
              <a:rPr lang="en-US" sz="5000">
                <a:solidFill>
                  <a:srgbClr val="000000"/>
                </a:solidFill>
                <a:latin typeface="TT Milks Casual Outline Shadow"/>
                <a:ea typeface="TT Milks Casual Outline Shadow"/>
                <a:cs typeface="TT Milks Casual Outline Shadow"/>
                <a:sym typeface="TT Milks Casual Outline Shadow"/>
              </a:rPr>
              <a:t>WHAT IS SELF-ESTEEM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ECE8"/>
        </a:solidFill>
      </p:bgPr>
    </p:bg>
    <p:spTree>
      <p:nvGrpSpPr>
        <p:cNvPr id="1" name=""/>
        <p:cNvGrpSpPr/>
        <p:nvPr/>
      </p:nvGrpSpPr>
      <p:grpSpPr>
        <a:xfrm>
          <a:off x="0" y="0"/>
          <a:ext cx="0" cy="0"/>
          <a:chOff x="0" y="0"/>
          <a:chExt cx="0" cy="0"/>
        </a:xfrm>
      </p:grpSpPr>
      <p:sp>
        <p:nvSpPr>
          <p:cNvPr name="TextBox 2" id="2"/>
          <p:cNvSpPr txBox="true"/>
          <p:nvPr/>
        </p:nvSpPr>
        <p:spPr>
          <a:xfrm rot="0">
            <a:off x="427556" y="1634765"/>
            <a:ext cx="8898489" cy="4408757"/>
          </a:xfrm>
          <a:prstGeom prst="rect">
            <a:avLst/>
          </a:prstGeom>
        </p:spPr>
        <p:txBody>
          <a:bodyPr anchor="t" rtlCol="false" tIns="0" lIns="0" bIns="0" rIns="0">
            <a:spAutoFit/>
          </a:bodyPr>
          <a:lstStyle/>
          <a:p>
            <a:pPr algn="l" marL="625288" indent="-312644" lvl="1">
              <a:lnSpc>
                <a:spcPts val="3185"/>
              </a:lnSpc>
              <a:buFont typeface="Arial"/>
              <a:buChar char="•"/>
            </a:pPr>
            <a:r>
              <a:rPr lang="en-US" sz="2896">
                <a:solidFill>
                  <a:srgbClr val="000000"/>
                </a:solidFill>
                <a:latin typeface="Glacial Indifference"/>
                <a:ea typeface="Glacial Indifference"/>
                <a:cs typeface="Glacial Indifference"/>
                <a:sym typeface="Glacial Indifference"/>
              </a:rPr>
              <a:t>A strong bond between two or more people refers to interpersonal relationship. Attraction between individuals brings them close to each other and eventually results in a strong interpersonal relationship.</a:t>
            </a:r>
          </a:p>
          <a:p>
            <a:pPr algn="l" marL="625288" indent="-312644" lvl="1">
              <a:lnSpc>
                <a:spcPts val="3185"/>
              </a:lnSpc>
              <a:buFont typeface="Arial"/>
              <a:buChar char="•"/>
            </a:pPr>
            <a:r>
              <a:rPr lang="en-US" sz="2896">
                <a:solidFill>
                  <a:srgbClr val="000000"/>
                </a:solidFill>
                <a:latin typeface="Glacial Indifference"/>
                <a:ea typeface="Glacial Indifference"/>
                <a:cs typeface="Glacial Indifference"/>
                <a:sym typeface="Glacial Indifference"/>
              </a:rPr>
              <a:t>Develops and maintains effective relationships with others; relates well to people from varied backgrounds and in different situations; shows understanding, courtesy, tact, empathy, concern, and politeness.</a:t>
            </a:r>
          </a:p>
          <a:p>
            <a:pPr algn="l">
              <a:lnSpc>
                <a:spcPts val="3185"/>
              </a:lnSpc>
            </a:pPr>
          </a:p>
        </p:txBody>
      </p:sp>
      <p:sp>
        <p:nvSpPr>
          <p:cNvPr name="Freeform 3" id="3"/>
          <p:cNvSpPr/>
          <p:nvPr/>
        </p:nvSpPr>
        <p:spPr>
          <a:xfrm flipH="false" flipV="false" rot="0">
            <a:off x="4969977" y="5194661"/>
            <a:ext cx="4783623" cy="2349955"/>
          </a:xfrm>
          <a:custGeom>
            <a:avLst/>
            <a:gdLst/>
            <a:ahLst/>
            <a:cxnLst/>
            <a:rect r="r" b="b" t="t" l="l"/>
            <a:pathLst>
              <a:path h="2349955" w="4783623">
                <a:moveTo>
                  <a:pt x="0" y="0"/>
                </a:moveTo>
                <a:lnTo>
                  <a:pt x="4783623" y="0"/>
                </a:lnTo>
                <a:lnTo>
                  <a:pt x="4783623" y="2349954"/>
                </a:lnTo>
                <a:lnTo>
                  <a:pt x="0" y="2349954"/>
                </a:lnTo>
                <a:lnTo>
                  <a:pt x="0" y="0"/>
                </a:lnTo>
                <a:close/>
              </a:path>
            </a:pathLst>
          </a:custGeom>
          <a:blipFill>
            <a:blip r:embed="rId2"/>
            <a:stretch>
              <a:fillRect l="0" t="0" r="0" b="0"/>
            </a:stretch>
          </a:blipFill>
        </p:spPr>
      </p:sp>
      <p:sp>
        <p:nvSpPr>
          <p:cNvPr name="TextBox 4" id="4"/>
          <p:cNvSpPr txBox="true"/>
          <p:nvPr/>
        </p:nvSpPr>
        <p:spPr>
          <a:xfrm rot="0">
            <a:off x="632957" y="298090"/>
            <a:ext cx="8487685" cy="1308100"/>
          </a:xfrm>
          <a:prstGeom prst="rect">
            <a:avLst/>
          </a:prstGeom>
        </p:spPr>
        <p:txBody>
          <a:bodyPr anchor="t" rtlCol="false" tIns="0" lIns="0" bIns="0" rIns="0">
            <a:spAutoFit/>
          </a:bodyPr>
          <a:lstStyle/>
          <a:p>
            <a:pPr algn="ctr">
              <a:lnSpc>
                <a:spcPts val="5000"/>
              </a:lnSpc>
            </a:pPr>
            <a:r>
              <a:rPr lang="en-US" sz="5000">
                <a:solidFill>
                  <a:srgbClr val="000000"/>
                </a:solidFill>
                <a:latin typeface="TT Milks Casual Outline Shadow"/>
                <a:ea typeface="TT Milks Casual Outline Shadow"/>
                <a:cs typeface="TT Milks Casual Outline Shadow"/>
                <a:sym typeface="TT Milks Casual Outline Shadow"/>
              </a:rPr>
              <a:t>INTERPERSONAL RELATIONSHIP</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ECE8"/>
        </a:solidFill>
      </p:bgPr>
    </p:bg>
    <p:spTree>
      <p:nvGrpSpPr>
        <p:cNvPr id="1" name=""/>
        <p:cNvGrpSpPr/>
        <p:nvPr/>
      </p:nvGrpSpPr>
      <p:grpSpPr>
        <a:xfrm>
          <a:off x="0" y="0"/>
          <a:ext cx="0" cy="0"/>
          <a:chOff x="0" y="0"/>
          <a:chExt cx="0" cy="0"/>
        </a:xfrm>
      </p:grpSpPr>
      <p:sp>
        <p:nvSpPr>
          <p:cNvPr name="TextBox 2" id="2"/>
          <p:cNvSpPr txBox="true"/>
          <p:nvPr/>
        </p:nvSpPr>
        <p:spPr>
          <a:xfrm rot="0">
            <a:off x="1690595" y="1548060"/>
            <a:ext cx="6372411" cy="3709750"/>
          </a:xfrm>
          <a:prstGeom prst="rect">
            <a:avLst/>
          </a:prstGeom>
        </p:spPr>
        <p:txBody>
          <a:bodyPr anchor="t" rtlCol="false" tIns="0" lIns="0" bIns="0" rIns="0">
            <a:spAutoFit/>
          </a:bodyPr>
          <a:lstStyle/>
          <a:p>
            <a:pPr algn="ctr">
              <a:lnSpc>
                <a:spcPts val="5832"/>
              </a:lnSpc>
            </a:pPr>
            <a:r>
              <a:rPr lang="en-US" sz="5832">
                <a:solidFill>
                  <a:srgbClr val="000000"/>
                </a:solidFill>
                <a:latin typeface="TT Milks Casual Outline Shadow"/>
                <a:ea typeface="TT Milks Casual Outline Shadow"/>
                <a:cs typeface="TT Milks Casual Outline Shadow"/>
                <a:sym typeface="TT Milks Casual Outline Shadow"/>
              </a:rPr>
              <a:t>DIFFERENCE BETWEEN LOW SELF-ESTEEM AND HIGH SELF-ESTEEM</a:t>
            </a:r>
          </a:p>
        </p:txBody>
      </p:sp>
      <p:sp>
        <p:nvSpPr>
          <p:cNvPr name="Freeform 3" id="3"/>
          <p:cNvSpPr/>
          <p:nvPr/>
        </p:nvSpPr>
        <p:spPr>
          <a:xfrm flipH="false" flipV="false" rot="0">
            <a:off x="0" y="4496141"/>
            <a:ext cx="3831318" cy="2974060"/>
          </a:xfrm>
          <a:custGeom>
            <a:avLst/>
            <a:gdLst/>
            <a:ahLst/>
            <a:cxnLst/>
            <a:rect r="r" b="b" t="t" l="l"/>
            <a:pathLst>
              <a:path h="2974060" w="3831318">
                <a:moveTo>
                  <a:pt x="0" y="0"/>
                </a:moveTo>
                <a:lnTo>
                  <a:pt x="3831318" y="0"/>
                </a:lnTo>
                <a:lnTo>
                  <a:pt x="3831318" y="2974060"/>
                </a:lnTo>
                <a:lnTo>
                  <a:pt x="0" y="2974060"/>
                </a:lnTo>
                <a:lnTo>
                  <a:pt x="0" y="0"/>
                </a:lnTo>
                <a:close/>
              </a:path>
            </a:pathLst>
          </a:custGeom>
          <a:blipFill>
            <a:blip r:embed="rId2"/>
            <a:stretch>
              <a:fillRect l="0" t="0" r="0" b="0"/>
            </a:stretch>
          </a:blipFill>
        </p:spPr>
      </p:sp>
      <p:sp>
        <p:nvSpPr>
          <p:cNvPr name="Freeform 4" id="4"/>
          <p:cNvSpPr/>
          <p:nvPr/>
        </p:nvSpPr>
        <p:spPr>
          <a:xfrm flipH="false" flipV="false" rot="0">
            <a:off x="6343980" y="5066420"/>
            <a:ext cx="3409620" cy="2403782"/>
          </a:xfrm>
          <a:custGeom>
            <a:avLst/>
            <a:gdLst/>
            <a:ahLst/>
            <a:cxnLst/>
            <a:rect r="r" b="b" t="t" l="l"/>
            <a:pathLst>
              <a:path h="2403782" w="3409620">
                <a:moveTo>
                  <a:pt x="0" y="0"/>
                </a:moveTo>
                <a:lnTo>
                  <a:pt x="3409620" y="0"/>
                </a:lnTo>
                <a:lnTo>
                  <a:pt x="3409620" y="2403781"/>
                </a:lnTo>
                <a:lnTo>
                  <a:pt x="0" y="2403781"/>
                </a:lnTo>
                <a:lnTo>
                  <a:pt x="0" y="0"/>
                </a:lnTo>
                <a:close/>
              </a:path>
            </a:pathLst>
          </a:custGeom>
          <a:blipFill>
            <a:blip r:embed="rId3"/>
            <a:stretch>
              <a:fillRect l="0" t="0" r="0" b="0"/>
            </a:stretch>
          </a:blipFill>
        </p:spPr>
      </p:sp>
      <p:sp>
        <p:nvSpPr>
          <p:cNvPr name="Freeform 5" id="5"/>
          <p:cNvSpPr/>
          <p:nvPr/>
        </p:nvSpPr>
        <p:spPr>
          <a:xfrm flipH="false" flipV="false" rot="0">
            <a:off x="7566355" y="-231917"/>
            <a:ext cx="2911450" cy="2926080"/>
          </a:xfrm>
          <a:custGeom>
            <a:avLst/>
            <a:gdLst/>
            <a:ahLst/>
            <a:cxnLst/>
            <a:rect r="r" b="b" t="t" l="l"/>
            <a:pathLst>
              <a:path h="2926080" w="2911450">
                <a:moveTo>
                  <a:pt x="0" y="0"/>
                </a:moveTo>
                <a:lnTo>
                  <a:pt x="2911450" y="0"/>
                </a:lnTo>
                <a:lnTo>
                  <a:pt x="2911450" y="2926080"/>
                </a:lnTo>
                <a:lnTo>
                  <a:pt x="0" y="292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55711" y="142275"/>
            <a:ext cx="2271370" cy="2926080"/>
          </a:xfrm>
          <a:custGeom>
            <a:avLst/>
            <a:gdLst/>
            <a:ahLst/>
            <a:cxnLst/>
            <a:rect r="r" b="b" t="t" l="l"/>
            <a:pathLst>
              <a:path h="2926080" w="2271370">
                <a:moveTo>
                  <a:pt x="0" y="0"/>
                </a:moveTo>
                <a:lnTo>
                  <a:pt x="2271370" y="0"/>
                </a:lnTo>
                <a:lnTo>
                  <a:pt x="2271370" y="2926080"/>
                </a:lnTo>
                <a:lnTo>
                  <a:pt x="0" y="29260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ECE8"/>
        </a:solidFill>
      </p:bgPr>
    </p:bg>
    <p:spTree>
      <p:nvGrpSpPr>
        <p:cNvPr id="1" name=""/>
        <p:cNvGrpSpPr/>
        <p:nvPr/>
      </p:nvGrpSpPr>
      <p:grpSpPr>
        <a:xfrm>
          <a:off x="0" y="0"/>
          <a:ext cx="0" cy="0"/>
          <a:chOff x="0" y="0"/>
          <a:chExt cx="0" cy="0"/>
        </a:xfrm>
      </p:grpSpPr>
      <p:sp>
        <p:nvSpPr>
          <p:cNvPr name="Freeform 2" id="2"/>
          <p:cNvSpPr/>
          <p:nvPr/>
        </p:nvSpPr>
        <p:spPr>
          <a:xfrm flipH="false" flipV="false" rot="0">
            <a:off x="7406510" y="0"/>
            <a:ext cx="2473434" cy="1825844"/>
          </a:xfrm>
          <a:custGeom>
            <a:avLst/>
            <a:gdLst/>
            <a:ahLst/>
            <a:cxnLst/>
            <a:rect r="r" b="b" t="t" l="l"/>
            <a:pathLst>
              <a:path h="1825844" w="2473434">
                <a:moveTo>
                  <a:pt x="0" y="0"/>
                </a:moveTo>
                <a:lnTo>
                  <a:pt x="2473433" y="0"/>
                </a:lnTo>
                <a:lnTo>
                  <a:pt x="2473433" y="1825844"/>
                </a:lnTo>
                <a:lnTo>
                  <a:pt x="0" y="18258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695" y="5125720"/>
            <a:ext cx="4783623" cy="2349955"/>
          </a:xfrm>
          <a:custGeom>
            <a:avLst/>
            <a:gdLst/>
            <a:ahLst/>
            <a:cxnLst/>
            <a:rect r="r" b="b" t="t" l="l"/>
            <a:pathLst>
              <a:path h="2349955" w="4783623">
                <a:moveTo>
                  <a:pt x="0" y="0"/>
                </a:moveTo>
                <a:lnTo>
                  <a:pt x="4783623" y="0"/>
                </a:lnTo>
                <a:lnTo>
                  <a:pt x="4783623" y="2349955"/>
                </a:lnTo>
                <a:lnTo>
                  <a:pt x="0" y="2349955"/>
                </a:lnTo>
                <a:lnTo>
                  <a:pt x="0" y="0"/>
                </a:lnTo>
                <a:close/>
              </a:path>
            </a:pathLst>
          </a:custGeom>
          <a:blipFill>
            <a:blip r:embed="rId4"/>
            <a:stretch>
              <a:fillRect l="0" t="0" r="0" b="0"/>
            </a:stretch>
          </a:blipFill>
        </p:spPr>
      </p:sp>
      <p:grpSp>
        <p:nvGrpSpPr>
          <p:cNvPr name="Group 4" id="4"/>
          <p:cNvGrpSpPr/>
          <p:nvPr/>
        </p:nvGrpSpPr>
        <p:grpSpPr>
          <a:xfrm rot="0">
            <a:off x="1890443" y="1984653"/>
            <a:ext cx="6137169" cy="2919232"/>
            <a:chOff x="0" y="0"/>
            <a:chExt cx="2481955" cy="1180578"/>
          </a:xfrm>
        </p:grpSpPr>
        <p:sp>
          <p:nvSpPr>
            <p:cNvPr name="Freeform 5" id="5"/>
            <p:cNvSpPr/>
            <p:nvPr/>
          </p:nvSpPr>
          <p:spPr>
            <a:xfrm flipH="false" flipV="false" rot="0">
              <a:off x="0" y="0"/>
              <a:ext cx="2481955" cy="1180578"/>
            </a:xfrm>
            <a:custGeom>
              <a:avLst/>
              <a:gdLst/>
              <a:ahLst/>
              <a:cxnLst/>
              <a:rect r="r" b="b" t="t" l="l"/>
              <a:pathLst>
                <a:path h="1180578" w="2481955">
                  <a:moveTo>
                    <a:pt x="45413" y="0"/>
                  </a:moveTo>
                  <a:lnTo>
                    <a:pt x="2436542" y="0"/>
                  </a:lnTo>
                  <a:cubicBezTo>
                    <a:pt x="2461623" y="0"/>
                    <a:pt x="2481955" y="20332"/>
                    <a:pt x="2481955" y="45413"/>
                  </a:cubicBezTo>
                  <a:lnTo>
                    <a:pt x="2481955" y="1135164"/>
                  </a:lnTo>
                  <a:cubicBezTo>
                    <a:pt x="2481955" y="1160245"/>
                    <a:pt x="2461623" y="1180578"/>
                    <a:pt x="2436542" y="1180578"/>
                  </a:cubicBezTo>
                  <a:lnTo>
                    <a:pt x="45413" y="1180578"/>
                  </a:lnTo>
                  <a:cubicBezTo>
                    <a:pt x="20332" y="1180578"/>
                    <a:pt x="0" y="1160245"/>
                    <a:pt x="0" y="1135164"/>
                  </a:cubicBezTo>
                  <a:lnTo>
                    <a:pt x="0" y="45413"/>
                  </a:lnTo>
                  <a:cubicBezTo>
                    <a:pt x="0" y="20332"/>
                    <a:pt x="20332" y="0"/>
                    <a:pt x="45413" y="0"/>
                  </a:cubicBezTo>
                  <a:close/>
                </a:path>
              </a:pathLst>
            </a:custGeom>
            <a:solidFill>
              <a:srgbClr val="000000"/>
            </a:solidFill>
          </p:spPr>
        </p:sp>
        <p:sp>
          <p:nvSpPr>
            <p:cNvPr name="TextBox 6" id="6"/>
            <p:cNvSpPr txBox="true"/>
            <p:nvPr/>
          </p:nvSpPr>
          <p:spPr>
            <a:xfrm>
              <a:off x="0" y="-28575"/>
              <a:ext cx="2481955" cy="1209153"/>
            </a:xfrm>
            <a:prstGeom prst="rect">
              <a:avLst/>
            </a:prstGeom>
          </p:spPr>
          <p:txBody>
            <a:bodyPr anchor="ctr" rtlCol="false" tIns="46524" lIns="46524" bIns="46524" rIns="46524"/>
            <a:lstStyle/>
            <a:p>
              <a:pPr algn="ctr">
                <a:lnSpc>
                  <a:spcPts val="1960"/>
                </a:lnSpc>
                <a:spcBef>
                  <a:spcPct val="0"/>
                </a:spcBef>
              </a:pPr>
            </a:p>
          </p:txBody>
        </p:sp>
      </p:grpSp>
      <p:grpSp>
        <p:nvGrpSpPr>
          <p:cNvPr name="Group 7" id="7"/>
          <p:cNvGrpSpPr/>
          <p:nvPr/>
        </p:nvGrpSpPr>
        <p:grpSpPr>
          <a:xfrm rot="0">
            <a:off x="1716070" y="1825844"/>
            <a:ext cx="6137169" cy="2906642"/>
            <a:chOff x="0" y="0"/>
            <a:chExt cx="2481955" cy="1175486"/>
          </a:xfrm>
        </p:grpSpPr>
        <p:sp>
          <p:nvSpPr>
            <p:cNvPr name="Freeform 8" id="8"/>
            <p:cNvSpPr/>
            <p:nvPr/>
          </p:nvSpPr>
          <p:spPr>
            <a:xfrm flipH="false" flipV="false" rot="0">
              <a:off x="0" y="0"/>
              <a:ext cx="2481955" cy="1175486"/>
            </a:xfrm>
            <a:custGeom>
              <a:avLst/>
              <a:gdLst/>
              <a:ahLst/>
              <a:cxnLst/>
              <a:rect r="r" b="b" t="t" l="l"/>
              <a:pathLst>
                <a:path h="1175486" w="2481955">
                  <a:moveTo>
                    <a:pt x="45413" y="0"/>
                  </a:moveTo>
                  <a:lnTo>
                    <a:pt x="2436542" y="0"/>
                  </a:lnTo>
                  <a:cubicBezTo>
                    <a:pt x="2461623" y="0"/>
                    <a:pt x="2481955" y="20332"/>
                    <a:pt x="2481955" y="45413"/>
                  </a:cubicBezTo>
                  <a:lnTo>
                    <a:pt x="2481955" y="1130072"/>
                  </a:lnTo>
                  <a:cubicBezTo>
                    <a:pt x="2481955" y="1155154"/>
                    <a:pt x="2461623" y="1175486"/>
                    <a:pt x="2436542" y="1175486"/>
                  </a:cubicBezTo>
                  <a:lnTo>
                    <a:pt x="45413" y="1175486"/>
                  </a:lnTo>
                  <a:cubicBezTo>
                    <a:pt x="20332" y="1175486"/>
                    <a:pt x="0" y="1155154"/>
                    <a:pt x="0" y="1130072"/>
                  </a:cubicBezTo>
                  <a:lnTo>
                    <a:pt x="0" y="45413"/>
                  </a:lnTo>
                  <a:cubicBezTo>
                    <a:pt x="0" y="20332"/>
                    <a:pt x="20332" y="0"/>
                    <a:pt x="45413" y="0"/>
                  </a:cubicBezTo>
                  <a:close/>
                </a:path>
              </a:pathLst>
            </a:custGeom>
            <a:solidFill>
              <a:srgbClr val="FFFFFF"/>
            </a:solidFill>
          </p:spPr>
        </p:sp>
        <p:sp>
          <p:nvSpPr>
            <p:cNvPr name="TextBox 9" id="9"/>
            <p:cNvSpPr txBox="true"/>
            <p:nvPr/>
          </p:nvSpPr>
          <p:spPr>
            <a:xfrm>
              <a:off x="0" y="-28575"/>
              <a:ext cx="2481955" cy="1204061"/>
            </a:xfrm>
            <a:prstGeom prst="rect">
              <a:avLst/>
            </a:prstGeom>
          </p:spPr>
          <p:txBody>
            <a:bodyPr anchor="ctr" rtlCol="false" tIns="46524" lIns="46524" bIns="46524" rIns="46524"/>
            <a:lstStyle/>
            <a:p>
              <a:pPr algn="ctr">
                <a:lnSpc>
                  <a:spcPts val="1960"/>
                </a:lnSpc>
                <a:spcBef>
                  <a:spcPct val="0"/>
                </a:spcBef>
              </a:pPr>
            </a:p>
          </p:txBody>
        </p:sp>
      </p:grpSp>
      <p:sp>
        <p:nvSpPr>
          <p:cNvPr name="Freeform 10" id="10"/>
          <p:cNvSpPr/>
          <p:nvPr/>
        </p:nvSpPr>
        <p:spPr>
          <a:xfrm flipH="false" flipV="false" rot="0">
            <a:off x="6030093" y="4030285"/>
            <a:ext cx="3995040" cy="4172365"/>
          </a:xfrm>
          <a:custGeom>
            <a:avLst/>
            <a:gdLst/>
            <a:ahLst/>
            <a:cxnLst/>
            <a:rect r="r" b="b" t="t" l="l"/>
            <a:pathLst>
              <a:path h="4172365" w="3995040">
                <a:moveTo>
                  <a:pt x="0" y="0"/>
                </a:moveTo>
                <a:lnTo>
                  <a:pt x="3995039" y="0"/>
                </a:lnTo>
                <a:lnTo>
                  <a:pt x="3995039" y="4172365"/>
                </a:lnTo>
                <a:lnTo>
                  <a:pt x="0" y="4172365"/>
                </a:lnTo>
                <a:lnTo>
                  <a:pt x="0" y="0"/>
                </a:lnTo>
                <a:close/>
              </a:path>
            </a:pathLst>
          </a:custGeom>
          <a:blipFill>
            <a:blip r:embed="rId5"/>
            <a:stretch>
              <a:fillRect l="0" t="0" r="0" b="0"/>
            </a:stretch>
          </a:blipFill>
        </p:spPr>
      </p:sp>
      <p:sp>
        <p:nvSpPr>
          <p:cNvPr name="TextBox 11" id="11"/>
          <p:cNvSpPr txBox="true"/>
          <p:nvPr/>
        </p:nvSpPr>
        <p:spPr>
          <a:xfrm rot="0">
            <a:off x="2014352" y="2220624"/>
            <a:ext cx="5584435" cy="2456815"/>
          </a:xfrm>
          <a:prstGeom prst="rect">
            <a:avLst/>
          </a:prstGeom>
        </p:spPr>
        <p:txBody>
          <a:bodyPr anchor="t" rtlCol="false" tIns="0" lIns="0" bIns="0" rIns="0">
            <a:spAutoFit/>
          </a:bodyPr>
          <a:lstStyle/>
          <a:p>
            <a:pPr algn="just" marL="474979" indent="-237490" lvl="1">
              <a:lnSpc>
                <a:spcPts val="2419"/>
              </a:lnSpc>
              <a:buFont typeface="Arial"/>
              <a:buChar char="•"/>
            </a:pPr>
            <a:r>
              <a:rPr lang="en-US" sz="2199">
                <a:solidFill>
                  <a:srgbClr val="000000"/>
                </a:solidFill>
                <a:latin typeface="Glacial Indifference"/>
                <a:ea typeface="Glacial Indifference"/>
                <a:cs typeface="Glacial Indifference"/>
                <a:sym typeface="Glacial Indifference"/>
              </a:rPr>
              <a:t>Having high self-esteem means you have confidence in yourself and understand that you contribute positively to the world. You acknowledge that while you may have some flaws, your many strengths define who you are. You tend to view your circumstances as “half full.”</a:t>
            </a:r>
          </a:p>
          <a:p>
            <a:pPr algn="just">
              <a:lnSpc>
                <a:spcPts val="2419"/>
              </a:lnSpc>
            </a:pPr>
          </a:p>
        </p:txBody>
      </p:sp>
      <p:sp>
        <p:nvSpPr>
          <p:cNvPr name="Freeform 12" id="12"/>
          <p:cNvSpPr/>
          <p:nvPr/>
        </p:nvSpPr>
        <p:spPr>
          <a:xfrm flipH="false" flipV="false" rot="-2700000">
            <a:off x="-460820" y="824507"/>
            <a:ext cx="3901440" cy="1134964"/>
          </a:xfrm>
          <a:custGeom>
            <a:avLst/>
            <a:gdLst/>
            <a:ahLst/>
            <a:cxnLst/>
            <a:rect r="r" b="b" t="t" l="l"/>
            <a:pathLst>
              <a:path h="1134964" w="3901440">
                <a:moveTo>
                  <a:pt x="0" y="0"/>
                </a:moveTo>
                <a:lnTo>
                  <a:pt x="3901440" y="0"/>
                </a:lnTo>
                <a:lnTo>
                  <a:pt x="3901440" y="1134964"/>
                </a:lnTo>
                <a:lnTo>
                  <a:pt x="0" y="11349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2014352" y="413533"/>
            <a:ext cx="5463164" cy="1308100"/>
          </a:xfrm>
          <a:prstGeom prst="rect">
            <a:avLst/>
          </a:prstGeom>
        </p:spPr>
        <p:txBody>
          <a:bodyPr anchor="t" rtlCol="false" tIns="0" lIns="0" bIns="0" rIns="0">
            <a:spAutoFit/>
          </a:bodyPr>
          <a:lstStyle/>
          <a:p>
            <a:pPr algn="ctr">
              <a:lnSpc>
                <a:spcPts val="5000"/>
              </a:lnSpc>
            </a:pPr>
            <a:r>
              <a:rPr lang="en-US" sz="5000">
                <a:solidFill>
                  <a:srgbClr val="000000"/>
                </a:solidFill>
                <a:latin typeface="TT Milks Casual Outline Shadow"/>
                <a:ea typeface="TT Milks Casual Outline Shadow"/>
                <a:cs typeface="TT Milks Casual Outline Shadow"/>
                <a:sym typeface="TT Milks Casual Outline Shadow"/>
              </a:rPr>
              <a:t>HIGH SELF-ESTEEM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ECE8"/>
        </a:solidFill>
      </p:bgPr>
    </p:bg>
    <p:spTree>
      <p:nvGrpSpPr>
        <p:cNvPr id="1" name=""/>
        <p:cNvGrpSpPr/>
        <p:nvPr/>
      </p:nvGrpSpPr>
      <p:grpSpPr>
        <a:xfrm>
          <a:off x="0" y="0"/>
          <a:ext cx="0" cy="0"/>
          <a:chOff x="0" y="0"/>
          <a:chExt cx="0" cy="0"/>
        </a:xfrm>
      </p:grpSpPr>
      <p:sp>
        <p:nvSpPr>
          <p:cNvPr name="Freeform 2" id="2"/>
          <p:cNvSpPr/>
          <p:nvPr/>
        </p:nvSpPr>
        <p:spPr>
          <a:xfrm flipH="false" flipV="false" rot="0">
            <a:off x="266264" y="237758"/>
            <a:ext cx="9221071" cy="4987419"/>
          </a:xfrm>
          <a:custGeom>
            <a:avLst/>
            <a:gdLst/>
            <a:ahLst/>
            <a:cxnLst/>
            <a:rect r="r" b="b" t="t" l="l"/>
            <a:pathLst>
              <a:path h="4987419" w="9221071">
                <a:moveTo>
                  <a:pt x="0" y="0"/>
                </a:moveTo>
                <a:lnTo>
                  <a:pt x="9221072" y="0"/>
                </a:lnTo>
                <a:lnTo>
                  <a:pt x="9221072" y="4987419"/>
                </a:lnTo>
                <a:lnTo>
                  <a:pt x="0" y="4987419"/>
                </a:lnTo>
                <a:lnTo>
                  <a:pt x="0" y="0"/>
                </a:lnTo>
                <a:close/>
              </a:path>
            </a:pathLst>
          </a:custGeom>
          <a:blipFill>
            <a:blip r:embed="rId2"/>
            <a:stretch>
              <a:fillRect l="0" t="0" r="0" b="0"/>
            </a:stretch>
          </a:blipFill>
        </p:spPr>
      </p:sp>
      <p:sp>
        <p:nvSpPr>
          <p:cNvPr name="Freeform 3" id="3"/>
          <p:cNvSpPr/>
          <p:nvPr/>
        </p:nvSpPr>
        <p:spPr>
          <a:xfrm flipH="false" flipV="false" rot="-255664">
            <a:off x="8360961" y="4110794"/>
            <a:ext cx="1585261" cy="3665344"/>
          </a:xfrm>
          <a:custGeom>
            <a:avLst/>
            <a:gdLst/>
            <a:ahLst/>
            <a:cxnLst/>
            <a:rect r="r" b="b" t="t" l="l"/>
            <a:pathLst>
              <a:path h="3665344" w="1585261">
                <a:moveTo>
                  <a:pt x="0" y="0"/>
                </a:moveTo>
                <a:lnTo>
                  <a:pt x="1585261" y="0"/>
                </a:lnTo>
                <a:lnTo>
                  <a:pt x="1585261" y="3665343"/>
                </a:lnTo>
                <a:lnTo>
                  <a:pt x="0" y="3665343"/>
                </a:lnTo>
                <a:lnTo>
                  <a:pt x="0" y="0"/>
                </a:lnTo>
                <a:close/>
              </a:path>
            </a:pathLst>
          </a:custGeom>
          <a:blipFill>
            <a:blip r:embed="rId3"/>
            <a:stretch>
              <a:fillRect l="0" t="0" r="0" b="0"/>
            </a:stretch>
          </a:blipFill>
        </p:spPr>
      </p:sp>
      <p:sp>
        <p:nvSpPr>
          <p:cNvPr name="Freeform 4" id="4"/>
          <p:cNvSpPr/>
          <p:nvPr/>
        </p:nvSpPr>
        <p:spPr>
          <a:xfrm flipH="false" flipV="false" rot="1037159">
            <a:off x="-122735" y="4981567"/>
            <a:ext cx="2072827" cy="2348813"/>
          </a:xfrm>
          <a:custGeom>
            <a:avLst/>
            <a:gdLst/>
            <a:ahLst/>
            <a:cxnLst/>
            <a:rect r="r" b="b" t="t" l="l"/>
            <a:pathLst>
              <a:path h="2348813" w="2072827">
                <a:moveTo>
                  <a:pt x="0" y="0"/>
                </a:moveTo>
                <a:lnTo>
                  <a:pt x="2072827" y="0"/>
                </a:lnTo>
                <a:lnTo>
                  <a:pt x="2072827" y="2348812"/>
                </a:lnTo>
                <a:lnTo>
                  <a:pt x="0" y="23488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009541" y="5336068"/>
            <a:ext cx="2681090" cy="1979132"/>
          </a:xfrm>
          <a:custGeom>
            <a:avLst/>
            <a:gdLst/>
            <a:ahLst/>
            <a:cxnLst/>
            <a:rect r="r" b="b" t="t" l="l"/>
            <a:pathLst>
              <a:path h="1979132" w="2681090">
                <a:moveTo>
                  <a:pt x="0" y="0"/>
                </a:moveTo>
                <a:lnTo>
                  <a:pt x="2681090" y="0"/>
                </a:lnTo>
                <a:lnTo>
                  <a:pt x="2681090" y="1979132"/>
                </a:lnTo>
                <a:lnTo>
                  <a:pt x="0" y="19791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91048" y="5336068"/>
            <a:ext cx="4783623" cy="2349955"/>
          </a:xfrm>
          <a:custGeom>
            <a:avLst/>
            <a:gdLst/>
            <a:ahLst/>
            <a:cxnLst/>
            <a:rect r="r" b="b" t="t" l="l"/>
            <a:pathLst>
              <a:path h="2349955" w="4783623">
                <a:moveTo>
                  <a:pt x="0" y="0"/>
                </a:moveTo>
                <a:lnTo>
                  <a:pt x="4783623" y="0"/>
                </a:lnTo>
                <a:lnTo>
                  <a:pt x="4783623" y="2349955"/>
                </a:lnTo>
                <a:lnTo>
                  <a:pt x="0" y="2349955"/>
                </a:lnTo>
                <a:lnTo>
                  <a:pt x="0" y="0"/>
                </a:lnTo>
                <a:close/>
              </a:path>
            </a:pathLst>
          </a:custGeom>
          <a:blipFill>
            <a:blip r:embed="rId8"/>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ECE8"/>
        </a:solidFill>
      </p:bgPr>
    </p:bg>
    <p:spTree>
      <p:nvGrpSpPr>
        <p:cNvPr id="1" name=""/>
        <p:cNvGrpSpPr/>
        <p:nvPr/>
      </p:nvGrpSpPr>
      <p:grpSpPr>
        <a:xfrm>
          <a:off x="0" y="0"/>
          <a:ext cx="0" cy="0"/>
          <a:chOff x="0" y="0"/>
          <a:chExt cx="0" cy="0"/>
        </a:xfrm>
      </p:grpSpPr>
      <p:sp>
        <p:nvSpPr>
          <p:cNvPr name="TextBox 2" id="2"/>
          <p:cNvSpPr txBox="true"/>
          <p:nvPr/>
        </p:nvSpPr>
        <p:spPr>
          <a:xfrm rot="0">
            <a:off x="548518" y="429246"/>
            <a:ext cx="3847720" cy="2054225"/>
          </a:xfrm>
          <a:prstGeom prst="rect">
            <a:avLst/>
          </a:prstGeom>
        </p:spPr>
        <p:txBody>
          <a:bodyPr anchor="t" rtlCol="false" tIns="0" lIns="0" bIns="0" rIns="0">
            <a:spAutoFit/>
          </a:bodyPr>
          <a:lstStyle/>
          <a:p>
            <a:pPr algn="ctr">
              <a:lnSpc>
                <a:spcPts val="3999"/>
              </a:lnSpc>
            </a:pPr>
            <a:r>
              <a:rPr lang="en-US" sz="3999">
                <a:solidFill>
                  <a:srgbClr val="000000"/>
                </a:solidFill>
                <a:latin typeface="TT Milks Casual Outline Shadow"/>
                <a:ea typeface="TT Milks Casual Outline Shadow"/>
                <a:cs typeface="TT Milks Casual Outline Shadow"/>
                <a:sym typeface="TT Milks Casual Outline Shadow"/>
              </a:rPr>
              <a:t>ADVANTAGES OF HIGH SELF-ESTEEM</a:t>
            </a:r>
          </a:p>
        </p:txBody>
      </p:sp>
      <p:sp>
        <p:nvSpPr>
          <p:cNvPr name="Freeform 3" id="3"/>
          <p:cNvSpPr/>
          <p:nvPr/>
        </p:nvSpPr>
        <p:spPr>
          <a:xfrm flipH="false" flipV="false" rot="0">
            <a:off x="1183987" y="2647485"/>
            <a:ext cx="2779107" cy="5325814"/>
          </a:xfrm>
          <a:custGeom>
            <a:avLst/>
            <a:gdLst/>
            <a:ahLst/>
            <a:cxnLst/>
            <a:rect r="r" b="b" t="t" l="l"/>
            <a:pathLst>
              <a:path h="5325814" w="2779107">
                <a:moveTo>
                  <a:pt x="0" y="0"/>
                </a:moveTo>
                <a:lnTo>
                  <a:pt x="2779107" y="0"/>
                </a:lnTo>
                <a:lnTo>
                  <a:pt x="2779107" y="5325814"/>
                </a:lnTo>
                <a:lnTo>
                  <a:pt x="0" y="53258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5104544" y="362571"/>
            <a:ext cx="4355367" cy="2124929"/>
            <a:chOff x="0" y="0"/>
            <a:chExt cx="5807156" cy="2833239"/>
          </a:xfrm>
        </p:grpSpPr>
        <p:grpSp>
          <p:nvGrpSpPr>
            <p:cNvPr name="Group 5" id="5"/>
            <p:cNvGrpSpPr/>
            <p:nvPr/>
          </p:nvGrpSpPr>
          <p:grpSpPr>
            <a:xfrm rot="0">
              <a:off x="148475" y="261283"/>
              <a:ext cx="5658681" cy="2571956"/>
              <a:chOff x="0" y="0"/>
              <a:chExt cx="1716336" cy="780101"/>
            </a:xfrm>
          </p:grpSpPr>
          <p:sp>
            <p:nvSpPr>
              <p:cNvPr name="Freeform 6" id="6"/>
              <p:cNvSpPr/>
              <p:nvPr/>
            </p:nvSpPr>
            <p:spPr>
              <a:xfrm flipH="false" flipV="false" rot="0">
                <a:off x="0" y="0"/>
                <a:ext cx="1716336" cy="780101"/>
              </a:xfrm>
              <a:custGeom>
                <a:avLst/>
                <a:gdLst/>
                <a:ahLst/>
                <a:cxnLst/>
                <a:rect r="r" b="b" t="t" l="l"/>
                <a:pathLst>
                  <a:path h="780101" w="1716336">
                    <a:moveTo>
                      <a:pt x="71144" y="0"/>
                    </a:moveTo>
                    <a:lnTo>
                      <a:pt x="1645192" y="0"/>
                    </a:lnTo>
                    <a:cubicBezTo>
                      <a:pt x="1664061" y="0"/>
                      <a:pt x="1682157" y="7495"/>
                      <a:pt x="1695499" y="20838"/>
                    </a:cubicBezTo>
                    <a:cubicBezTo>
                      <a:pt x="1708841" y="34180"/>
                      <a:pt x="1716336" y="52275"/>
                      <a:pt x="1716336" y="71144"/>
                    </a:cubicBezTo>
                    <a:lnTo>
                      <a:pt x="1716336" y="708957"/>
                    </a:lnTo>
                    <a:cubicBezTo>
                      <a:pt x="1716336" y="748249"/>
                      <a:pt x="1684484" y="780101"/>
                      <a:pt x="1645192" y="780101"/>
                    </a:cubicBezTo>
                    <a:lnTo>
                      <a:pt x="71144" y="780101"/>
                    </a:lnTo>
                    <a:cubicBezTo>
                      <a:pt x="31852" y="780101"/>
                      <a:pt x="0" y="748249"/>
                      <a:pt x="0" y="708957"/>
                    </a:cubicBezTo>
                    <a:lnTo>
                      <a:pt x="0" y="71144"/>
                    </a:lnTo>
                    <a:cubicBezTo>
                      <a:pt x="0" y="31852"/>
                      <a:pt x="31852" y="0"/>
                      <a:pt x="71144" y="0"/>
                    </a:cubicBezTo>
                    <a:close/>
                  </a:path>
                </a:pathLst>
              </a:custGeom>
              <a:solidFill>
                <a:srgbClr val="000000"/>
              </a:solidFill>
            </p:spPr>
          </p:sp>
          <p:sp>
            <p:nvSpPr>
              <p:cNvPr name="TextBox 7" id="7"/>
              <p:cNvSpPr txBox="true"/>
              <p:nvPr/>
            </p:nvSpPr>
            <p:spPr>
              <a:xfrm>
                <a:off x="0" y="-28575"/>
                <a:ext cx="1716336" cy="808676"/>
              </a:xfrm>
              <a:prstGeom prst="rect">
                <a:avLst/>
              </a:prstGeom>
            </p:spPr>
            <p:txBody>
              <a:bodyPr anchor="ctr" rtlCol="false" tIns="46524" lIns="46524" bIns="46524" rIns="46524"/>
              <a:lstStyle/>
              <a:p>
                <a:pPr algn="ctr">
                  <a:lnSpc>
                    <a:spcPts val="1960"/>
                  </a:lnSpc>
                  <a:spcBef>
                    <a:spcPct val="0"/>
                  </a:spcBef>
                </a:pPr>
              </a:p>
            </p:txBody>
          </p:sp>
        </p:grpSp>
        <p:grpSp>
          <p:nvGrpSpPr>
            <p:cNvPr name="Group 8" id="8"/>
            <p:cNvGrpSpPr/>
            <p:nvPr/>
          </p:nvGrpSpPr>
          <p:grpSpPr>
            <a:xfrm rot="0">
              <a:off x="0" y="0"/>
              <a:ext cx="5653940" cy="2541139"/>
              <a:chOff x="0" y="0"/>
              <a:chExt cx="1714898" cy="770753"/>
            </a:xfrm>
          </p:grpSpPr>
          <p:sp>
            <p:nvSpPr>
              <p:cNvPr name="Freeform 9" id="9"/>
              <p:cNvSpPr/>
              <p:nvPr/>
            </p:nvSpPr>
            <p:spPr>
              <a:xfrm flipH="false" flipV="false" rot="0">
                <a:off x="0" y="0"/>
                <a:ext cx="1714898" cy="770753"/>
              </a:xfrm>
              <a:custGeom>
                <a:avLst/>
                <a:gdLst/>
                <a:ahLst/>
                <a:cxnLst/>
                <a:rect r="r" b="b" t="t" l="l"/>
                <a:pathLst>
                  <a:path h="770753" w="1714898">
                    <a:moveTo>
                      <a:pt x="65726" y="0"/>
                    </a:moveTo>
                    <a:lnTo>
                      <a:pt x="1649172" y="0"/>
                    </a:lnTo>
                    <a:cubicBezTo>
                      <a:pt x="1666604" y="0"/>
                      <a:pt x="1683321" y="6925"/>
                      <a:pt x="1695647" y="19251"/>
                    </a:cubicBezTo>
                    <a:cubicBezTo>
                      <a:pt x="1707973" y="31577"/>
                      <a:pt x="1714898" y="48295"/>
                      <a:pt x="1714898" y="65726"/>
                    </a:cubicBezTo>
                    <a:lnTo>
                      <a:pt x="1714898" y="705027"/>
                    </a:lnTo>
                    <a:cubicBezTo>
                      <a:pt x="1714898" y="722459"/>
                      <a:pt x="1707973" y="739177"/>
                      <a:pt x="1695647" y="751503"/>
                    </a:cubicBezTo>
                    <a:cubicBezTo>
                      <a:pt x="1683321" y="763829"/>
                      <a:pt x="1666604" y="770753"/>
                      <a:pt x="1649172" y="770753"/>
                    </a:cubicBezTo>
                    <a:lnTo>
                      <a:pt x="65726" y="770753"/>
                    </a:lnTo>
                    <a:cubicBezTo>
                      <a:pt x="48295" y="770753"/>
                      <a:pt x="31577" y="763829"/>
                      <a:pt x="19251" y="751503"/>
                    </a:cubicBezTo>
                    <a:cubicBezTo>
                      <a:pt x="6925" y="739177"/>
                      <a:pt x="0" y="722459"/>
                      <a:pt x="0" y="705027"/>
                    </a:cubicBezTo>
                    <a:lnTo>
                      <a:pt x="0" y="65726"/>
                    </a:lnTo>
                    <a:cubicBezTo>
                      <a:pt x="0" y="48295"/>
                      <a:pt x="6925" y="31577"/>
                      <a:pt x="19251" y="19251"/>
                    </a:cubicBezTo>
                    <a:cubicBezTo>
                      <a:pt x="31577" y="6925"/>
                      <a:pt x="48295" y="0"/>
                      <a:pt x="65726" y="0"/>
                    </a:cubicBezTo>
                    <a:close/>
                  </a:path>
                </a:pathLst>
              </a:custGeom>
              <a:solidFill>
                <a:srgbClr val="FFFFFF"/>
              </a:solidFill>
            </p:spPr>
          </p:sp>
          <p:sp>
            <p:nvSpPr>
              <p:cNvPr name="TextBox 10" id="10"/>
              <p:cNvSpPr txBox="true"/>
              <p:nvPr/>
            </p:nvSpPr>
            <p:spPr>
              <a:xfrm>
                <a:off x="0" y="-28575"/>
                <a:ext cx="1714898" cy="799328"/>
              </a:xfrm>
              <a:prstGeom prst="rect">
                <a:avLst/>
              </a:prstGeom>
            </p:spPr>
            <p:txBody>
              <a:bodyPr anchor="ctr" rtlCol="false" tIns="46524" lIns="46524" bIns="46524" rIns="46524"/>
              <a:lstStyle/>
              <a:p>
                <a:pPr algn="ctr">
                  <a:lnSpc>
                    <a:spcPts val="1960"/>
                  </a:lnSpc>
                  <a:spcBef>
                    <a:spcPct val="0"/>
                  </a:spcBef>
                </a:pPr>
              </a:p>
            </p:txBody>
          </p:sp>
        </p:grpSp>
        <p:sp>
          <p:nvSpPr>
            <p:cNvPr name="TextBox 11" id="11"/>
            <p:cNvSpPr txBox="true"/>
            <p:nvPr/>
          </p:nvSpPr>
          <p:spPr>
            <a:xfrm rot="0">
              <a:off x="591387" y="1042575"/>
              <a:ext cx="4482922" cy="1279828"/>
            </a:xfrm>
            <a:prstGeom prst="rect">
              <a:avLst/>
            </a:prstGeom>
          </p:spPr>
          <p:txBody>
            <a:bodyPr anchor="t" rtlCol="false" tIns="0" lIns="0" bIns="0" rIns="0">
              <a:spAutoFit/>
            </a:bodyPr>
            <a:lstStyle/>
            <a:p>
              <a:pPr algn="ctr">
                <a:lnSpc>
                  <a:spcPts val="1875"/>
                </a:lnSpc>
              </a:pPr>
              <a:r>
                <a:rPr lang="en-US" sz="1705">
                  <a:solidFill>
                    <a:srgbClr val="000000"/>
                  </a:solidFill>
                  <a:latin typeface="Glacial Indifference"/>
                  <a:ea typeface="Glacial Indifference"/>
                  <a:cs typeface="Glacial Indifference"/>
                  <a:sym typeface="Glacial Indifference"/>
                </a:rPr>
                <a:t>A person with high self-esteem is comfortable in their skin and knows they don’t need to change themselves in order to fit in.</a:t>
              </a:r>
            </a:p>
          </p:txBody>
        </p:sp>
        <p:sp>
          <p:nvSpPr>
            <p:cNvPr name="TextBox 12" id="12"/>
            <p:cNvSpPr txBox="true"/>
            <p:nvPr/>
          </p:nvSpPr>
          <p:spPr>
            <a:xfrm rot="0">
              <a:off x="513564" y="246451"/>
              <a:ext cx="4626813" cy="1110615"/>
            </a:xfrm>
            <a:prstGeom prst="rect">
              <a:avLst/>
            </a:prstGeom>
          </p:spPr>
          <p:txBody>
            <a:bodyPr anchor="t" rtlCol="false" tIns="0" lIns="0" bIns="0" rIns="0">
              <a:spAutoFit/>
            </a:bodyPr>
            <a:lstStyle/>
            <a:p>
              <a:pPr algn="ctr">
                <a:lnSpc>
                  <a:spcPts val="2152"/>
                </a:lnSpc>
              </a:pPr>
              <a:r>
                <a:rPr lang="en-US" sz="1956">
                  <a:solidFill>
                    <a:srgbClr val="000000"/>
                  </a:solidFill>
                  <a:latin typeface="TT Milks Casual Outline Shadow"/>
                  <a:ea typeface="TT Milks Casual Outline Shadow"/>
                  <a:cs typeface="TT Milks Casual Outline Shadow"/>
                  <a:sym typeface="TT Milks Casual Outline Shadow"/>
                </a:rPr>
                <a:t>Being Authentically Yourself</a:t>
              </a:r>
            </a:p>
            <a:p>
              <a:pPr algn="ctr">
                <a:lnSpc>
                  <a:spcPts val="2152"/>
                </a:lnSpc>
              </a:pPr>
            </a:p>
          </p:txBody>
        </p:sp>
      </p:grpSp>
      <p:grpSp>
        <p:nvGrpSpPr>
          <p:cNvPr name="Group 13" id="13"/>
          <p:cNvGrpSpPr/>
          <p:nvPr/>
        </p:nvGrpSpPr>
        <p:grpSpPr>
          <a:xfrm rot="0">
            <a:off x="587343" y="2859150"/>
            <a:ext cx="596644" cy="59664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19050" cap="sq">
              <a:solidFill>
                <a:srgbClr val="000000"/>
              </a:solidFill>
              <a:prstDash val="solid"/>
              <a:miter/>
            </a:ln>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6" id="16"/>
          <p:cNvGrpSpPr/>
          <p:nvPr/>
        </p:nvGrpSpPr>
        <p:grpSpPr>
          <a:xfrm rot="0">
            <a:off x="548518" y="2813855"/>
            <a:ext cx="596644" cy="59664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EBD2"/>
            </a:solidFill>
            <a:ln w="19050" cap="sq">
              <a:solidFill>
                <a:srgbClr val="000000"/>
              </a:solidFill>
              <a:prstDash val="solid"/>
              <a:miter/>
            </a:ln>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9" id="19"/>
          <p:cNvGrpSpPr/>
          <p:nvPr/>
        </p:nvGrpSpPr>
        <p:grpSpPr>
          <a:xfrm rot="0">
            <a:off x="5114743" y="6854844"/>
            <a:ext cx="996351" cy="99635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19050" cap="sq">
              <a:solidFill>
                <a:srgbClr val="000000"/>
              </a:solidFill>
              <a:prstDash val="solid"/>
              <a:miter/>
            </a:ln>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22" id="22"/>
          <p:cNvGrpSpPr/>
          <p:nvPr/>
        </p:nvGrpSpPr>
        <p:grpSpPr>
          <a:xfrm rot="0">
            <a:off x="5049909" y="6779204"/>
            <a:ext cx="996351" cy="99635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6B0"/>
            </a:solidFill>
            <a:ln w="19050" cap="sq">
              <a:solidFill>
                <a:srgbClr val="000000"/>
              </a:solidFill>
              <a:prstDash val="solid"/>
              <a:miter/>
            </a:ln>
          </p:spPr>
        </p:sp>
        <p:sp>
          <p:nvSpPr>
            <p:cNvPr name="TextBox 24" id="2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25" id="25"/>
          <p:cNvGrpSpPr/>
          <p:nvPr/>
        </p:nvGrpSpPr>
        <p:grpSpPr>
          <a:xfrm rot="0">
            <a:off x="5215900" y="2843447"/>
            <a:ext cx="4244011" cy="1928967"/>
            <a:chOff x="0" y="0"/>
            <a:chExt cx="1716336" cy="780101"/>
          </a:xfrm>
        </p:grpSpPr>
        <p:sp>
          <p:nvSpPr>
            <p:cNvPr name="Freeform 26" id="26"/>
            <p:cNvSpPr/>
            <p:nvPr/>
          </p:nvSpPr>
          <p:spPr>
            <a:xfrm flipH="false" flipV="false" rot="0">
              <a:off x="0" y="0"/>
              <a:ext cx="1716336" cy="780101"/>
            </a:xfrm>
            <a:custGeom>
              <a:avLst/>
              <a:gdLst/>
              <a:ahLst/>
              <a:cxnLst/>
              <a:rect r="r" b="b" t="t" l="l"/>
              <a:pathLst>
                <a:path h="780101" w="1716336">
                  <a:moveTo>
                    <a:pt x="71144" y="0"/>
                  </a:moveTo>
                  <a:lnTo>
                    <a:pt x="1645192" y="0"/>
                  </a:lnTo>
                  <a:cubicBezTo>
                    <a:pt x="1664061" y="0"/>
                    <a:pt x="1682157" y="7495"/>
                    <a:pt x="1695499" y="20838"/>
                  </a:cubicBezTo>
                  <a:cubicBezTo>
                    <a:pt x="1708841" y="34180"/>
                    <a:pt x="1716336" y="52275"/>
                    <a:pt x="1716336" y="71144"/>
                  </a:cubicBezTo>
                  <a:lnTo>
                    <a:pt x="1716336" y="708957"/>
                  </a:lnTo>
                  <a:cubicBezTo>
                    <a:pt x="1716336" y="748249"/>
                    <a:pt x="1684484" y="780101"/>
                    <a:pt x="1645192" y="780101"/>
                  </a:cubicBezTo>
                  <a:lnTo>
                    <a:pt x="71144" y="780101"/>
                  </a:lnTo>
                  <a:cubicBezTo>
                    <a:pt x="31852" y="780101"/>
                    <a:pt x="0" y="748249"/>
                    <a:pt x="0" y="708957"/>
                  </a:cubicBezTo>
                  <a:lnTo>
                    <a:pt x="0" y="71144"/>
                  </a:lnTo>
                  <a:cubicBezTo>
                    <a:pt x="0" y="31852"/>
                    <a:pt x="31852" y="0"/>
                    <a:pt x="71144" y="0"/>
                  </a:cubicBezTo>
                  <a:close/>
                </a:path>
              </a:pathLst>
            </a:custGeom>
            <a:solidFill>
              <a:srgbClr val="000000"/>
            </a:solidFill>
          </p:spPr>
        </p:sp>
        <p:sp>
          <p:nvSpPr>
            <p:cNvPr name="TextBox 27" id="27"/>
            <p:cNvSpPr txBox="true"/>
            <p:nvPr/>
          </p:nvSpPr>
          <p:spPr>
            <a:xfrm>
              <a:off x="0" y="-28575"/>
              <a:ext cx="1716336" cy="808676"/>
            </a:xfrm>
            <a:prstGeom prst="rect">
              <a:avLst/>
            </a:prstGeom>
          </p:spPr>
          <p:txBody>
            <a:bodyPr anchor="ctr" rtlCol="false" tIns="46524" lIns="46524" bIns="46524" rIns="46524"/>
            <a:lstStyle/>
            <a:p>
              <a:pPr algn="ctr">
                <a:lnSpc>
                  <a:spcPts val="1960"/>
                </a:lnSpc>
                <a:spcBef>
                  <a:spcPct val="0"/>
                </a:spcBef>
              </a:pPr>
            </a:p>
          </p:txBody>
        </p:sp>
      </p:grpSp>
      <p:grpSp>
        <p:nvGrpSpPr>
          <p:cNvPr name="Group 28" id="28"/>
          <p:cNvGrpSpPr/>
          <p:nvPr/>
        </p:nvGrpSpPr>
        <p:grpSpPr>
          <a:xfrm rot="0">
            <a:off x="5104544" y="2647485"/>
            <a:ext cx="4240455" cy="1905854"/>
            <a:chOff x="0" y="0"/>
            <a:chExt cx="1714898" cy="770753"/>
          </a:xfrm>
        </p:grpSpPr>
        <p:sp>
          <p:nvSpPr>
            <p:cNvPr name="Freeform 29" id="29"/>
            <p:cNvSpPr/>
            <p:nvPr/>
          </p:nvSpPr>
          <p:spPr>
            <a:xfrm flipH="false" flipV="false" rot="0">
              <a:off x="0" y="0"/>
              <a:ext cx="1714898" cy="770753"/>
            </a:xfrm>
            <a:custGeom>
              <a:avLst/>
              <a:gdLst/>
              <a:ahLst/>
              <a:cxnLst/>
              <a:rect r="r" b="b" t="t" l="l"/>
              <a:pathLst>
                <a:path h="770753" w="1714898">
                  <a:moveTo>
                    <a:pt x="65726" y="0"/>
                  </a:moveTo>
                  <a:lnTo>
                    <a:pt x="1649172" y="0"/>
                  </a:lnTo>
                  <a:cubicBezTo>
                    <a:pt x="1666604" y="0"/>
                    <a:pt x="1683321" y="6925"/>
                    <a:pt x="1695647" y="19251"/>
                  </a:cubicBezTo>
                  <a:cubicBezTo>
                    <a:pt x="1707973" y="31577"/>
                    <a:pt x="1714898" y="48295"/>
                    <a:pt x="1714898" y="65726"/>
                  </a:cubicBezTo>
                  <a:lnTo>
                    <a:pt x="1714898" y="705027"/>
                  </a:lnTo>
                  <a:cubicBezTo>
                    <a:pt x="1714898" y="722459"/>
                    <a:pt x="1707973" y="739177"/>
                    <a:pt x="1695647" y="751503"/>
                  </a:cubicBezTo>
                  <a:cubicBezTo>
                    <a:pt x="1683321" y="763829"/>
                    <a:pt x="1666604" y="770753"/>
                    <a:pt x="1649172" y="770753"/>
                  </a:cubicBezTo>
                  <a:lnTo>
                    <a:pt x="65726" y="770753"/>
                  </a:lnTo>
                  <a:cubicBezTo>
                    <a:pt x="48295" y="770753"/>
                    <a:pt x="31577" y="763829"/>
                    <a:pt x="19251" y="751503"/>
                  </a:cubicBezTo>
                  <a:cubicBezTo>
                    <a:pt x="6925" y="739177"/>
                    <a:pt x="0" y="722459"/>
                    <a:pt x="0" y="705027"/>
                  </a:cubicBezTo>
                  <a:lnTo>
                    <a:pt x="0" y="65726"/>
                  </a:lnTo>
                  <a:cubicBezTo>
                    <a:pt x="0" y="48295"/>
                    <a:pt x="6925" y="31577"/>
                    <a:pt x="19251" y="19251"/>
                  </a:cubicBezTo>
                  <a:cubicBezTo>
                    <a:pt x="31577" y="6925"/>
                    <a:pt x="48295" y="0"/>
                    <a:pt x="65726" y="0"/>
                  </a:cubicBezTo>
                  <a:close/>
                </a:path>
              </a:pathLst>
            </a:custGeom>
            <a:solidFill>
              <a:srgbClr val="FFFFFF"/>
            </a:solidFill>
          </p:spPr>
        </p:sp>
        <p:sp>
          <p:nvSpPr>
            <p:cNvPr name="TextBox 30" id="30"/>
            <p:cNvSpPr txBox="true"/>
            <p:nvPr/>
          </p:nvSpPr>
          <p:spPr>
            <a:xfrm>
              <a:off x="0" y="-28575"/>
              <a:ext cx="1714898" cy="799328"/>
            </a:xfrm>
            <a:prstGeom prst="rect">
              <a:avLst/>
            </a:prstGeom>
          </p:spPr>
          <p:txBody>
            <a:bodyPr anchor="ctr" rtlCol="false" tIns="46524" lIns="46524" bIns="46524" rIns="46524"/>
            <a:lstStyle/>
            <a:p>
              <a:pPr algn="ctr">
                <a:lnSpc>
                  <a:spcPts val="1960"/>
                </a:lnSpc>
                <a:spcBef>
                  <a:spcPct val="0"/>
                </a:spcBef>
              </a:pPr>
            </a:p>
          </p:txBody>
        </p:sp>
      </p:grpSp>
      <p:sp>
        <p:nvSpPr>
          <p:cNvPr name="TextBox 31" id="31"/>
          <p:cNvSpPr txBox="true"/>
          <p:nvPr/>
        </p:nvSpPr>
        <p:spPr>
          <a:xfrm rot="0">
            <a:off x="5548084" y="3339901"/>
            <a:ext cx="3362191" cy="955109"/>
          </a:xfrm>
          <a:prstGeom prst="rect">
            <a:avLst/>
          </a:prstGeom>
        </p:spPr>
        <p:txBody>
          <a:bodyPr anchor="t" rtlCol="false" tIns="0" lIns="0" bIns="0" rIns="0">
            <a:spAutoFit/>
          </a:bodyPr>
          <a:lstStyle/>
          <a:p>
            <a:pPr algn="ctr">
              <a:lnSpc>
                <a:spcPts val="1875"/>
              </a:lnSpc>
            </a:pPr>
            <a:r>
              <a:rPr lang="en-US" sz="1705">
                <a:solidFill>
                  <a:srgbClr val="000000"/>
                </a:solidFill>
                <a:latin typeface="Glacial Indifference"/>
                <a:ea typeface="Glacial Indifference"/>
                <a:cs typeface="Glacial Indifference"/>
                <a:sym typeface="Glacial Indifference"/>
              </a:rPr>
              <a:t>When you feel confident about yourself, you’re more likely to express your thoughts clearly and listen to others well. </a:t>
            </a:r>
          </a:p>
        </p:txBody>
      </p:sp>
      <p:sp>
        <p:nvSpPr>
          <p:cNvPr name="TextBox 32" id="32"/>
          <p:cNvSpPr txBox="true"/>
          <p:nvPr/>
        </p:nvSpPr>
        <p:spPr>
          <a:xfrm rot="0">
            <a:off x="5114743" y="2714763"/>
            <a:ext cx="4074464" cy="558827"/>
          </a:xfrm>
          <a:prstGeom prst="rect">
            <a:avLst/>
          </a:prstGeom>
        </p:spPr>
        <p:txBody>
          <a:bodyPr anchor="t" rtlCol="false" tIns="0" lIns="0" bIns="0" rIns="0">
            <a:spAutoFit/>
          </a:bodyPr>
          <a:lstStyle/>
          <a:p>
            <a:pPr algn="ctr">
              <a:lnSpc>
                <a:spcPts val="2152"/>
              </a:lnSpc>
            </a:pPr>
            <a:r>
              <a:rPr lang="en-US" sz="1956">
                <a:solidFill>
                  <a:srgbClr val="000000"/>
                </a:solidFill>
                <a:latin typeface="TT Milks Casual Outline Shadow"/>
                <a:ea typeface="TT Milks Casual Outline Shadow"/>
                <a:cs typeface="TT Milks Casual Outline Shadow"/>
                <a:sym typeface="TT Milks Casual Outline Shadow"/>
              </a:rPr>
              <a:t>.Having Good Communication Skills</a:t>
            </a:r>
          </a:p>
        </p:txBody>
      </p:sp>
      <p:grpSp>
        <p:nvGrpSpPr>
          <p:cNvPr name="Group 33" id="33"/>
          <p:cNvGrpSpPr/>
          <p:nvPr/>
        </p:nvGrpSpPr>
        <p:grpSpPr>
          <a:xfrm rot="0">
            <a:off x="5161265" y="5130301"/>
            <a:ext cx="4244011" cy="1928967"/>
            <a:chOff x="0" y="0"/>
            <a:chExt cx="1716336" cy="780101"/>
          </a:xfrm>
        </p:grpSpPr>
        <p:sp>
          <p:nvSpPr>
            <p:cNvPr name="Freeform 34" id="34"/>
            <p:cNvSpPr/>
            <p:nvPr/>
          </p:nvSpPr>
          <p:spPr>
            <a:xfrm flipH="false" flipV="false" rot="0">
              <a:off x="0" y="0"/>
              <a:ext cx="1716336" cy="780101"/>
            </a:xfrm>
            <a:custGeom>
              <a:avLst/>
              <a:gdLst/>
              <a:ahLst/>
              <a:cxnLst/>
              <a:rect r="r" b="b" t="t" l="l"/>
              <a:pathLst>
                <a:path h="780101" w="1716336">
                  <a:moveTo>
                    <a:pt x="71144" y="0"/>
                  </a:moveTo>
                  <a:lnTo>
                    <a:pt x="1645192" y="0"/>
                  </a:lnTo>
                  <a:cubicBezTo>
                    <a:pt x="1664061" y="0"/>
                    <a:pt x="1682157" y="7495"/>
                    <a:pt x="1695499" y="20838"/>
                  </a:cubicBezTo>
                  <a:cubicBezTo>
                    <a:pt x="1708841" y="34180"/>
                    <a:pt x="1716336" y="52275"/>
                    <a:pt x="1716336" y="71144"/>
                  </a:cubicBezTo>
                  <a:lnTo>
                    <a:pt x="1716336" y="708957"/>
                  </a:lnTo>
                  <a:cubicBezTo>
                    <a:pt x="1716336" y="748249"/>
                    <a:pt x="1684484" y="780101"/>
                    <a:pt x="1645192" y="780101"/>
                  </a:cubicBezTo>
                  <a:lnTo>
                    <a:pt x="71144" y="780101"/>
                  </a:lnTo>
                  <a:cubicBezTo>
                    <a:pt x="31852" y="780101"/>
                    <a:pt x="0" y="748249"/>
                    <a:pt x="0" y="708957"/>
                  </a:cubicBezTo>
                  <a:lnTo>
                    <a:pt x="0" y="71144"/>
                  </a:lnTo>
                  <a:cubicBezTo>
                    <a:pt x="0" y="31852"/>
                    <a:pt x="31852" y="0"/>
                    <a:pt x="71144" y="0"/>
                  </a:cubicBezTo>
                  <a:close/>
                </a:path>
              </a:pathLst>
            </a:custGeom>
            <a:solidFill>
              <a:srgbClr val="000000"/>
            </a:solidFill>
          </p:spPr>
        </p:sp>
        <p:sp>
          <p:nvSpPr>
            <p:cNvPr name="TextBox 35" id="35"/>
            <p:cNvSpPr txBox="true"/>
            <p:nvPr/>
          </p:nvSpPr>
          <p:spPr>
            <a:xfrm>
              <a:off x="0" y="-28575"/>
              <a:ext cx="1716336" cy="808676"/>
            </a:xfrm>
            <a:prstGeom prst="rect">
              <a:avLst/>
            </a:prstGeom>
          </p:spPr>
          <p:txBody>
            <a:bodyPr anchor="ctr" rtlCol="false" tIns="46524" lIns="46524" bIns="46524" rIns="46524"/>
            <a:lstStyle/>
            <a:p>
              <a:pPr algn="ctr">
                <a:lnSpc>
                  <a:spcPts val="1960"/>
                </a:lnSpc>
                <a:spcBef>
                  <a:spcPct val="0"/>
                </a:spcBef>
              </a:pPr>
            </a:p>
          </p:txBody>
        </p:sp>
      </p:grpSp>
      <p:grpSp>
        <p:nvGrpSpPr>
          <p:cNvPr name="Group 36" id="36"/>
          <p:cNvGrpSpPr/>
          <p:nvPr/>
        </p:nvGrpSpPr>
        <p:grpSpPr>
          <a:xfrm rot="0">
            <a:off x="5049909" y="4934339"/>
            <a:ext cx="4240455" cy="1905854"/>
            <a:chOff x="0" y="0"/>
            <a:chExt cx="1714898" cy="770753"/>
          </a:xfrm>
        </p:grpSpPr>
        <p:sp>
          <p:nvSpPr>
            <p:cNvPr name="Freeform 37" id="37"/>
            <p:cNvSpPr/>
            <p:nvPr/>
          </p:nvSpPr>
          <p:spPr>
            <a:xfrm flipH="false" flipV="false" rot="0">
              <a:off x="0" y="0"/>
              <a:ext cx="1714898" cy="770753"/>
            </a:xfrm>
            <a:custGeom>
              <a:avLst/>
              <a:gdLst/>
              <a:ahLst/>
              <a:cxnLst/>
              <a:rect r="r" b="b" t="t" l="l"/>
              <a:pathLst>
                <a:path h="770753" w="1714898">
                  <a:moveTo>
                    <a:pt x="65726" y="0"/>
                  </a:moveTo>
                  <a:lnTo>
                    <a:pt x="1649172" y="0"/>
                  </a:lnTo>
                  <a:cubicBezTo>
                    <a:pt x="1666604" y="0"/>
                    <a:pt x="1683321" y="6925"/>
                    <a:pt x="1695647" y="19251"/>
                  </a:cubicBezTo>
                  <a:cubicBezTo>
                    <a:pt x="1707973" y="31577"/>
                    <a:pt x="1714898" y="48295"/>
                    <a:pt x="1714898" y="65726"/>
                  </a:cubicBezTo>
                  <a:lnTo>
                    <a:pt x="1714898" y="705027"/>
                  </a:lnTo>
                  <a:cubicBezTo>
                    <a:pt x="1714898" y="722459"/>
                    <a:pt x="1707973" y="739177"/>
                    <a:pt x="1695647" y="751503"/>
                  </a:cubicBezTo>
                  <a:cubicBezTo>
                    <a:pt x="1683321" y="763829"/>
                    <a:pt x="1666604" y="770753"/>
                    <a:pt x="1649172" y="770753"/>
                  </a:cubicBezTo>
                  <a:lnTo>
                    <a:pt x="65726" y="770753"/>
                  </a:lnTo>
                  <a:cubicBezTo>
                    <a:pt x="48295" y="770753"/>
                    <a:pt x="31577" y="763829"/>
                    <a:pt x="19251" y="751503"/>
                  </a:cubicBezTo>
                  <a:cubicBezTo>
                    <a:pt x="6925" y="739177"/>
                    <a:pt x="0" y="722459"/>
                    <a:pt x="0" y="705027"/>
                  </a:cubicBezTo>
                  <a:lnTo>
                    <a:pt x="0" y="65726"/>
                  </a:lnTo>
                  <a:cubicBezTo>
                    <a:pt x="0" y="48295"/>
                    <a:pt x="6925" y="31577"/>
                    <a:pt x="19251" y="19251"/>
                  </a:cubicBezTo>
                  <a:cubicBezTo>
                    <a:pt x="31577" y="6925"/>
                    <a:pt x="48295" y="0"/>
                    <a:pt x="65726" y="0"/>
                  </a:cubicBezTo>
                  <a:close/>
                </a:path>
              </a:pathLst>
            </a:custGeom>
            <a:solidFill>
              <a:srgbClr val="FFFFFF"/>
            </a:solidFill>
          </p:spPr>
        </p:sp>
        <p:sp>
          <p:nvSpPr>
            <p:cNvPr name="TextBox 38" id="38"/>
            <p:cNvSpPr txBox="true"/>
            <p:nvPr/>
          </p:nvSpPr>
          <p:spPr>
            <a:xfrm>
              <a:off x="0" y="-28575"/>
              <a:ext cx="1714898" cy="799328"/>
            </a:xfrm>
            <a:prstGeom prst="rect">
              <a:avLst/>
            </a:prstGeom>
          </p:spPr>
          <p:txBody>
            <a:bodyPr anchor="ctr" rtlCol="false" tIns="46524" lIns="46524" bIns="46524" rIns="46524"/>
            <a:lstStyle/>
            <a:p>
              <a:pPr algn="ctr">
                <a:lnSpc>
                  <a:spcPts val="1960"/>
                </a:lnSpc>
                <a:spcBef>
                  <a:spcPct val="0"/>
                </a:spcBef>
              </a:pPr>
            </a:p>
          </p:txBody>
        </p:sp>
      </p:grpSp>
      <p:sp>
        <p:nvSpPr>
          <p:cNvPr name="TextBox 39" id="39"/>
          <p:cNvSpPr txBox="true"/>
          <p:nvPr/>
        </p:nvSpPr>
        <p:spPr>
          <a:xfrm rot="0">
            <a:off x="5330723" y="5885084"/>
            <a:ext cx="3796914" cy="955109"/>
          </a:xfrm>
          <a:prstGeom prst="rect">
            <a:avLst/>
          </a:prstGeom>
        </p:spPr>
        <p:txBody>
          <a:bodyPr anchor="t" rtlCol="false" tIns="0" lIns="0" bIns="0" rIns="0">
            <a:spAutoFit/>
          </a:bodyPr>
          <a:lstStyle/>
          <a:p>
            <a:pPr algn="ctr">
              <a:lnSpc>
                <a:spcPts val="1875"/>
              </a:lnSpc>
            </a:pPr>
            <a:r>
              <a:rPr lang="en-US" sz="1705">
                <a:solidFill>
                  <a:srgbClr val="000000"/>
                </a:solidFill>
                <a:latin typeface="Glacial Indifference"/>
                <a:ea typeface="Glacial Indifference"/>
                <a:cs typeface="Glacial Indifference"/>
                <a:sym typeface="Glacial Indifference"/>
              </a:rPr>
              <a:t>High self-esteem helps you respect yourself and others, leading to stronger and more positive connections with people.</a:t>
            </a:r>
          </a:p>
        </p:txBody>
      </p:sp>
      <p:sp>
        <p:nvSpPr>
          <p:cNvPr name="TextBox 40" id="40"/>
          <p:cNvSpPr txBox="true"/>
          <p:nvPr/>
        </p:nvSpPr>
        <p:spPr>
          <a:xfrm rot="0">
            <a:off x="5215900" y="5001014"/>
            <a:ext cx="3855282" cy="830580"/>
          </a:xfrm>
          <a:prstGeom prst="rect">
            <a:avLst/>
          </a:prstGeom>
        </p:spPr>
        <p:txBody>
          <a:bodyPr anchor="t" rtlCol="false" tIns="0" lIns="0" bIns="0" rIns="0">
            <a:spAutoFit/>
          </a:bodyPr>
          <a:lstStyle/>
          <a:p>
            <a:pPr algn="ctr">
              <a:lnSpc>
                <a:spcPts val="2152"/>
              </a:lnSpc>
            </a:pPr>
            <a:r>
              <a:rPr lang="en-US" sz="1956">
                <a:solidFill>
                  <a:srgbClr val="000000"/>
                </a:solidFill>
                <a:latin typeface="TT Milks Casual Outline Shadow"/>
                <a:ea typeface="TT Milks Casual Outline Shadow"/>
                <a:cs typeface="TT Milks Casual Outline Shadow"/>
                <a:sym typeface="TT Milks Casual Outline Shadow"/>
              </a:rPr>
              <a:t>The Ability to Form Good, Healthy Relationships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ECE8"/>
        </a:solidFill>
      </p:bgPr>
    </p:bg>
    <p:spTree>
      <p:nvGrpSpPr>
        <p:cNvPr id="1" name=""/>
        <p:cNvGrpSpPr/>
        <p:nvPr/>
      </p:nvGrpSpPr>
      <p:grpSpPr>
        <a:xfrm>
          <a:off x="0" y="0"/>
          <a:ext cx="0" cy="0"/>
          <a:chOff x="0" y="0"/>
          <a:chExt cx="0" cy="0"/>
        </a:xfrm>
      </p:grpSpPr>
      <p:sp>
        <p:nvSpPr>
          <p:cNvPr name="TextBox 2" id="2"/>
          <p:cNvSpPr txBox="true"/>
          <p:nvPr/>
        </p:nvSpPr>
        <p:spPr>
          <a:xfrm rot="0">
            <a:off x="548518" y="429246"/>
            <a:ext cx="3847720" cy="2054225"/>
          </a:xfrm>
          <a:prstGeom prst="rect">
            <a:avLst/>
          </a:prstGeom>
        </p:spPr>
        <p:txBody>
          <a:bodyPr anchor="t" rtlCol="false" tIns="0" lIns="0" bIns="0" rIns="0">
            <a:spAutoFit/>
          </a:bodyPr>
          <a:lstStyle/>
          <a:p>
            <a:pPr algn="ctr">
              <a:lnSpc>
                <a:spcPts val="3999"/>
              </a:lnSpc>
            </a:pPr>
            <a:r>
              <a:rPr lang="en-US" sz="3999">
                <a:solidFill>
                  <a:srgbClr val="000000"/>
                </a:solidFill>
                <a:latin typeface="TT Milks Casual Outline Shadow"/>
                <a:ea typeface="TT Milks Casual Outline Shadow"/>
                <a:cs typeface="TT Milks Casual Outline Shadow"/>
                <a:sym typeface="TT Milks Casual Outline Shadow"/>
              </a:rPr>
              <a:t>ADVANTAGES OF HIGH SELF-ESTEEM</a:t>
            </a:r>
          </a:p>
        </p:txBody>
      </p:sp>
      <p:sp>
        <p:nvSpPr>
          <p:cNvPr name="Freeform 3" id="3"/>
          <p:cNvSpPr/>
          <p:nvPr/>
        </p:nvSpPr>
        <p:spPr>
          <a:xfrm flipH="false" flipV="false" rot="0">
            <a:off x="1183987" y="2647485"/>
            <a:ext cx="2779107" cy="5325814"/>
          </a:xfrm>
          <a:custGeom>
            <a:avLst/>
            <a:gdLst/>
            <a:ahLst/>
            <a:cxnLst/>
            <a:rect r="r" b="b" t="t" l="l"/>
            <a:pathLst>
              <a:path h="5325814" w="2779107">
                <a:moveTo>
                  <a:pt x="0" y="0"/>
                </a:moveTo>
                <a:lnTo>
                  <a:pt x="2779107" y="0"/>
                </a:lnTo>
                <a:lnTo>
                  <a:pt x="2779107" y="5325814"/>
                </a:lnTo>
                <a:lnTo>
                  <a:pt x="0" y="53258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5215900" y="558533"/>
            <a:ext cx="4244011" cy="2598940"/>
            <a:chOff x="0" y="0"/>
            <a:chExt cx="1716336" cy="1051047"/>
          </a:xfrm>
        </p:grpSpPr>
        <p:sp>
          <p:nvSpPr>
            <p:cNvPr name="Freeform 5" id="5"/>
            <p:cNvSpPr/>
            <p:nvPr/>
          </p:nvSpPr>
          <p:spPr>
            <a:xfrm flipH="false" flipV="false" rot="0">
              <a:off x="0" y="0"/>
              <a:ext cx="1716336" cy="1051047"/>
            </a:xfrm>
            <a:custGeom>
              <a:avLst/>
              <a:gdLst/>
              <a:ahLst/>
              <a:cxnLst/>
              <a:rect r="r" b="b" t="t" l="l"/>
              <a:pathLst>
                <a:path h="1051047" w="1716336">
                  <a:moveTo>
                    <a:pt x="71144" y="0"/>
                  </a:moveTo>
                  <a:lnTo>
                    <a:pt x="1645192" y="0"/>
                  </a:lnTo>
                  <a:cubicBezTo>
                    <a:pt x="1664061" y="0"/>
                    <a:pt x="1682157" y="7495"/>
                    <a:pt x="1695499" y="20838"/>
                  </a:cubicBezTo>
                  <a:cubicBezTo>
                    <a:pt x="1708841" y="34180"/>
                    <a:pt x="1716336" y="52275"/>
                    <a:pt x="1716336" y="71144"/>
                  </a:cubicBezTo>
                  <a:lnTo>
                    <a:pt x="1716336" y="979903"/>
                  </a:lnTo>
                  <a:cubicBezTo>
                    <a:pt x="1716336" y="1019195"/>
                    <a:pt x="1684484" y="1051047"/>
                    <a:pt x="1645192" y="1051047"/>
                  </a:cubicBezTo>
                  <a:lnTo>
                    <a:pt x="71144" y="1051047"/>
                  </a:lnTo>
                  <a:cubicBezTo>
                    <a:pt x="31852" y="1051047"/>
                    <a:pt x="0" y="1019195"/>
                    <a:pt x="0" y="979903"/>
                  </a:cubicBezTo>
                  <a:lnTo>
                    <a:pt x="0" y="71144"/>
                  </a:lnTo>
                  <a:cubicBezTo>
                    <a:pt x="0" y="31852"/>
                    <a:pt x="31852" y="0"/>
                    <a:pt x="71144" y="0"/>
                  </a:cubicBezTo>
                  <a:close/>
                </a:path>
              </a:pathLst>
            </a:custGeom>
            <a:solidFill>
              <a:srgbClr val="000000"/>
            </a:solidFill>
          </p:spPr>
        </p:sp>
        <p:sp>
          <p:nvSpPr>
            <p:cNvPr name="TextBox 6" id="6"/>
            <p:cNvSpPr txBox="true"/>
            <p:nvPr/>
          </p:nvSpPr>
          <p:spPr>
            <a:xfrm>
              <a:off x="0" y="-28575"/>
              <a:ext cx="1716336" cy="1079622"/>
            </a:xfrm>
            <a:prstGeom prst="rect">
              <a:avLst/>
            </a:prstGeom>
          </p:spPr>
          <p:txBody>
            <a:bodyPr anchor="ctr" rtlCol="false" tIns="46524" lIns="46524" bIns="46524" rIns="46524"/>
            <a:lstStyle/>
            <a:p>
              <a:pPr algn="ctr">
                <a:lnSpc>
                  <a:spcPts val="1960"/>
                </a:lnSpc>
                <a:spcBef>
                  <a:spcPct val="0"/>
                </a:spcBef>
              </a:pPr>
            </a:p>
          </p:txBody>
        </p:sp>
      </p:grpSp>
      <p:grpSp>
        <p:nvGrpSpPr>
          <p:cNvPr name="Group 7" id="7"/>
          <p:cNvGrpSpPr/>
          <p:nvPr/>
        </p:nvGrpSpPr>
        <p:grpSpPr>
          <a:xfrm rot="0">
            <a:off x="5104544" y="362571"/>
            <a:ext cx="4240455" cy="2496579"/>
            <a:chOff x="0" y="0"/>
            <a:chExt cx="1714898" cy="1009651"/>
          </a:xfrm>
        </p:grpSpPr>
        <p:sp>
          <p:nvSpPr>
            <p:cNvPr name="Freeform 8" id="8"/>
            <p:cNvSpPr/>
            <p:nvPr/>
          </p:nvSpPr>
          <p:spPr>
            <a:xfrm flipH="false" flipV="false" rot="0">
              <a:off x="0" y="0"/>
              <a:ext cx="1714898" cy="1009651"/>
            </a:xfrm>
            <a:custGeom>
              <a:avLst/>
              <a:gdLst/>
              <a:ahLst/>
              <a:cxnLst/>
              <a:rect r="r" b="b" t="t" l="l"/>
              <a:pathLst>
                <a:path h="1009651" w="1714898">
                  <a:moveTo>
                    <a:pt x="65726" y="0"/>
                  </a:moveTo>
                  <a:lnTo>
                    <a:pt x="1649172" y="0"/>
                  </a:lnTo>
                  <a:cubicBezTo>
                    <a:pt x="1666604" y="0"/>
                    <a:pt x="1683321" y="6925"/>
                    <a:pt x="1695647" y="19251"/>
                  </a:cubicBezTo>
                  <a:cubicBezTo>
                    <a:pt x="1707973" y="31577"/>
                    <a:pt x="1714898" y="48295"/>
                    <a:pt x="1714898" y="65726"/>
                  </a:cubicBezTo>
                  <a:lnTo>
                    <a:pt x="1714898" y="943925"/>
                  </a:lnTo>
                  <a:cubicBezTo>
                    <a:pt x="1714898" y="980224"/>
                    <a:pt x="1685472" y="1009651"/>
                    <a:pt x="1649172" y="1009651"/>
                  </a:cubicBezTo>
                  <a:lnTo>
                    <a:pt x="65726" y="1009651"/>
                  </a:lnTo>
                  <a:cubicBezTo>
                    <a:pt x="48295" y="1009651"/>
                    <a:pt x="31577" y="1002726"/>
                    <a:pt x="19251" y="990400"/>
                  </a:cubicBezTo>
                  <a:cubicBezTo>
                    <a:pt x="6925" y="978074"/>
                    <a:pt x="0" y="961356"/>
                    <a:pt x="0" y="943925"/>
                  </a:cubicBezTo>
                  <a:lnTo>
                    <a:pt x="0" y="65726"/>
                  </a:lnTo>
                  <a:cubicBezTo>
                    <a:pt x="0" y="48295"/>
                    <a:pt x="6925" y="31577"/>
                    <a:pt x="19251" y="19251"/>
                  </a:cubicBezTo>
                  <a:cubicBezTo>
                    <a:pt x="31577" y="6925"/>
                    <a:pt x="48295" y="0"/>
                    <a:pt x="65726" y="0"/>
                  </a:cubicBezTo>
                  <a:close/>
                </a:path>
              </a:pathLst>
            </a:custGeom>
            <a:solidFill>
              <a:srgbClr val="FFFFFF"/>
            </a:solidFill>
          </p:spPr>
        </p:sp>
        <p:sp>
          <p:nvSpPr>
            <p:cNvPr name="TextBox 9" id="9"/>
            <p:cNvSpPr txBox="true"/>
            <p:nvPr/>
          </p:nvSpPr>
          <p:spPr>
            <a:xfrm>
              <a:off x="0" y="-28575"/>
              <a:ext cx="1714898" cy="1038226"/>
            </a:xfrm>
            <a:prstGeom prst="rect">
              <a:avLst/>
            </a:prstGeom>
          </p:spPr>
          <p:txBody>
            <a:bodyPr anchor="ctr" rtlCol="false" tIns="46524" lIns="46524" bIns="46524" rIns="46524"/>
            <a:lstStyle/>
            <a:p>
              <a:pPr algn="ctr">
                <a:lnSpc>
                  <a:spcPts val="1960"/>
                </a:lnSpc>
                <a:spcBef>
                  <a:spcPct val="0"/>
                </a:spcBef>
              </a:pPr>
            </a:p>
          </p:txBody>
        </p:sp>
      </p:grpSp>
      <p:sp>
        <p:nvSpPr>
          <p:cNvPr name="TextBox 10" id="10"/>
          <p:cNvSpPr txBox="true"/>
          <p:nvPr/>
        </p:nvSpPr>
        <p:spPr>
          <a:xfrm rot="0">
            <a:off x="5439449" y="1432546"/>
            <a:ext cx="3796914" cy="1090590"/>
          </a:xfrm>
          <a:prstGeom prst="rect">
            <a:avLst/>
          </a:prstGeom>
        </p:spPr>
        <p:txBody>
          <a:bodyPr anchor="t" rtlCol="false" tIns="0" lIns="0" bIns="0" rIns="0">
            <a:spAutoFit/>
          </a:bodyPr>
          <a:lstStyle/>
          <a:p>
            <a:pPr algn="ctr">
              <a:lnSpc>
                <a:spcPts val="2118"/>
              </a:lnSpc>
            </a:pPr>
            <a:r>
              <a:rPr lang="en-US" sz="1925">
                <a:solidFill>
                  <a:srgbClr val="000000"/>
                </a:solidFill>
                <a:latin typeface="Glacial Indifference"/>
                <a:ea typeface="Glacial Indifference"/>
                <a:cs typeface="Glacial Indifference"/>
                <a:sym typeface="Glacial Indifference"/>
              </a:rPr>
              <a:t>With high self-esteem, you believe in your abilities, so you’re more willing to try new things without fear of failure.</a:t>
            </a:r>
          </a:p>
        </p:txBody>
      </p:sp>
      <p:sp>
        <p:nvSpPr>
          <p:cNvPr name="TextBox 11" id="11"/>
          <p:cNvSpPr txBox="true"/>
          <p:nvPr/>
        </p:nvSpPr>
        <p:spPr>
          <a:xfrm rot="0">
            <a:off x="5567233" y="577583"/>
            <a:ext cx="3228628" cy="727237"/>
          </a:xfrm>
          <a:prstGeom prst="rect">
            <a:avLst/>
          </a:prstGeom>
        </p:spPr>
        <p:txBody>
          <a:bodyPr anchor="t" rtlCol="false" tIns="0" lIns="0" bIns="0" rIns="0">
            <a:spAutoFit/>
          </a:bodyPr>
          <a:lstStyle/>
          <a:p>
            <a:pPr algn="ctr">
              <a:lnSpc>
                <a:spcPts val="2825"/>
              </a:lnSpc>
            </a:pPr>
            <a:r>
              <a:rPr lang="en-US" sz="2568">
                <a:solidFill>
                  <a:srgbClr val="000000"/>
                </a:solidFill>
                <a:latin typeface="TT Milks Casual Outline Shadow"/>
                <a:ea typeface="TT Milks Casual Outline Shadow"/>
                <a:cs typeface="TT Milks Casual Outline Shadow"/>
                <a:sym typeface="TT Milks Casual Outline Shadow"/>
              </a:rPr>
              <a:t>Embracing New Challenges</a:t>
            </a:r>
          </a:p>
        </p:txBody>
      </p:sp>
      <p:grpSp>
        <p:nvGrpSpPr>
          <p:cNvPr name="Group 12" id="12"/>
          <p:cNvGrpSpPr/>
          <p:nvPr/>
        </p:nvGrpSpPr>
        <p:grpSpPr>
          <a:xfrm rot="0">
            <a:off x="587343" y="2859150"/>
            <a:ext cx="596644" cy="59664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19050" cap="sq">
              <a:solidFill>
                <a:srgbClr val="000000"/>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548518" y="2813855"/>
            <a:ext cx="596644" cy="59664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EBD2"/>
            </a:solidFill>
            <a:ln w="19050" cap="sq">
              <a:solidFill>
                <a:srgbClr val="000000"/>
              </a:solidFill>
              <a:prstDash val="solid"/>
              <a:miter/>
            </a:ln>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8" id="18"/>
          <p:cNvGrpSpPr/>
          <p:nvPr/>
        </p:nvGrpSpPr>
        <p:grpSpPr>
          <a:xfrm rot="0">
            <a:off x="5114743" y="6854844"/>
            <a:ext cx="996351" cy="99635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19050" cap="sq">
              <a:solidFill>
                <a:srgbClr val="000000"/>
              </a:solidFill>
              <a:prstDash val="solid"/>
              <a:miter/>
            </a:ln>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21" id="21"/>
          <p:cNvGrpSpPr/>
          <p:nvPr/>
        </p:nvGrpSpPr>
        <p:grpSpPr>
          <a:xfrm rot="0">
            <a:off x="5049909" y="6779204"/>
            <a:ext cx="996351" cy="99635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6B0"/>
            </a:solidFill>
            <a:ln w="19050" cap="sq">
              <a:solidFill>
                <a:srgbClr val="000000"/>
              </a:solidFill>
              <a:prstDash val="solid"/>
              <a:miter/>
            </a:ln>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24" id="24"/>
          <p:cNvGrpSpPr/>
          <p:nvPr/>
        </p:nvGrpSpPr>
        <p:grpSpPr>
          <a:xfrm rot="0">
            <a:off x="5215900" y="3784667"/>
            <a:ext cx="4244011" cy="2461690"/>
            <a:chOff x="0" y="0"/>
            <a:chExt cx="1716336" cy="995541"/>
          </a:xfrm>
        </p:grpSpPr>
        <p:sp>
          <p:nvSpPr>
            <p:cNvPr name="Freeform 25" id="25"/>
            <p:cNvSpPr/>
            <p:nvPr/>
          </p:nvSpPr>
          <p:spPr>
            <a:xfrm flipH="false" flipV="false" rot="0">
              <a:off x="0" y="0"/>
              <a:ext cx="1716336" cy="995541"/>
            </a:xfrm>
            <a:custGeom>
              <a:avLst/>
              <a:gdLst/>
              <a:ahLst/>
              <a:cxnLst/>
              <a:rect r="r" b="b" t="t" l="l"/>
              <a:pathLst>
                <a:path h="995541" w="1716336">
                  <a:moveTo>
                    <a:pt x="71144" y="0"/>
                  </a:moveTo>
                  <a:lnTo>
                    <a:pt x="1645192" y="0"/>
                  </a:lnTo>
                  <a:cubicBezTo>
                    <a:pt x="1664061" y="0"/>
                    <a:pt x="1682157" y="7495"/>
                    <a:pt x="1695499" y="20838"/>
                  </a:cubicBezTo>
                  <a:cubicBezTo>
                    <a:pt x="1708841" y="34180"/>
                    <a:pt x="1716336" y="52275"/>
                    <a:pt x="1716336" y="71144"/>
                  </a:cubicBezTo>
                  <a:lnTo>
                    <a:pt x="1716336" y="924398"/>
                  </a:lnTo>
                  <a:cubicBezTo>
                    <a:pt x="1716336" y="963689"/>
                    <a:pt x="1684484" y="995541"/>
                    <a:pt x="1645192" y="995541"/>
                  </a:cubicBezTo>
                  <a:lnTo>
                    <a:pt x="71144" y="995541"/>
                  </a:lnTo>
                  <a:cubicBezTo>
                    <a:pt x="52275" y="995541"/>
                    <a:pt x="34180" y="988046"/>
                    <a:pt x="20838" y="974704"/>
                  </a:cubicBezTo>
                  <a:cubicBezTo>
                    <a:pt x="7495" y="961362"/>
                    <a:pt x="0" y="943266"/>
                    <a:pt x="0" y="924398"/>
                  </a:cubicBezTo>
                  <a:lnTo>
                    <a:pt x="0" y="71144"/>
                  </a:lnTo>
                  <a:cubicBezTo>
                    <a:pt x="0" y="31852"/>
                    <a:pt x="31852" y="0"/>
                    <a:pt x="71144" y="0"/>
                  </a:cubicBezTo>
                  <a:close/>
                </a:path>
              </a:pathLst>
            </a:custGeom>
            <a:solidFill>
              <a:srgbClr val="000000"/>
            </a:solidFill>
          </p:spPr>
        </p:sp>
        <p:sp>
          <p:nvSpPr>
            <p:cNvPr name="TextBox 26" id="26"/>
            <p:cNvSpPr txBox="true"/>
            <p:nvPr/>
          </p:nvSpPr>
          <p:spPr>
            <a:xfrm>
              <a:off x="0" y="-28575"/>
              <a:ext cx="1716336" cy="1024116"/>
            </a:xfrm>
            <a:prstGeom prst="rect">
              <a:avLst/>
            </a:prstGeom>
          </p:spPr>
          <p:txBody>
            <a:bodyPr anchor="ctr" rtlCol="false" tIns="46524" lIns="46524" bIns="46524" rIns="46524"/>
            <a:lstStyle/>
            <a:p>
              <a:pPr algn="ctr">
                <a:lnSpc>
                  <a:spcPts val="1960"/>
                </a:lnSpc>
                <a:spcBef>
                  <a:spcPct val="0"/>
                </a:spcBef>
              </a:pPr>
            </a:p>
          </p:txBody>
        </p:sp>
      </p:grpSp>
      <p:grpSp>
        <p:nvGrpSpPr>
          <p:cNvPr name="Group 27" id="27"/>
          <p:cNvGrpSpPr/>
          <p:nvPr/>
        </p:nvGrpSpPr>
        <p:grpSpPr>
          <a:xfrm rot="0">
            <a:off x="5104544" y="3588705"/>
            <a:ext cx="4240455" cy="2438577"/>
            <a:chOff x="0" y="0"/>
            <a:chExt cx="1714898" cy="986194"/>
          </a:xfrm>
        </p:grpSpPr>
        <p:sp>
          <p:nvSpPr>
            <p:cNvPr name="Freeform 28" id="28"/>
            <p:cNvSpPr/>
            <p:nvPr/>
          </p:nvSpPr>
          <p:spPr>
            <a:xfrm flipH="false" flipV="false" rot="0">
              <a:off x="0" y="0"/>
              <a:ext cx="1714898" cy="986194"/>
            </a:xfrm>
            <a:custGeom>
              <a:avLst/>
              <a:gdLst/>
              <a:ahLst/>
              <a:cxnLst/>
              <a:rect r="r" b="b" t="t" l="l"/>
              <a:pathLst>
                <a:path h="986194" w="1714898">
                  <a:moveTo>
                    <a:pt x="65726" y="0"/>
                  </a:moveTo>
                  <a:lnTo>
                    <a:pt x="1649172" y="0"/>
                  </a:lnTo>
                  <a:cubicBezTo>
                    <a:pt x="1666604" y="0"/>
                    <a:pt x="1683321" y="6925"/>
                    <a:pt x="1695647" y="19251"/>
                  </a:cubicBezTo>
                  <a:cubicBezTo>
                    <a:pt x="1707973" y="31577"/>
                    <a:pt x="1714898" y="48295"/>
                    <a:pt x="1714898" y="65726"/>
                  </a:cubicBezTo>
                  <a:lnTo>
                    <a:pt x="1714898" y="920468"/>
                  </a:lnTo>
                  <a:cubicBezTo>
                    <a:pt x="1714898" y="937900"/>
                    <a:pt x="1707973" y="954617"/>
                    <a:pt x="1695647" y="966943"/>
                  </a:cubicBezTo>
                  <a:cubicBezTo>
                    <a:pt x="1683321" y="979269"/>
                    <a:pt x="1666604" y="986194"/>
                    <a:pt x="1649172" y="986194"/>
                  </a:cubicBezTo>
                  <a:lnTo>
                    <a:pt x="65726" y="986194"/>
                  </a:lnTo>
                  <a:cubicBezTo>
                    <a:pt x="48295" y="986194"/>
                    <a:pt x="31577" y="979269"/>
                    <a:pt x="19251" y="966943"/>
                  </a:cubicBezTo>
                  <a:cubicBezTo>
                    <a:pt x="6925" y="954617"/>
                    <a:pt x="0" y="937900"/>
                    <a:pt x="0" y="920468"/>
                  </a:cubicBezTo>
                  <a:lnTo>
                    <a:pt x="0" y="65726"/>
                  </a:lnTo>
                  <a:cubicBezTo>
                    <a:pt x="0" y="48295"/>
                    <a:pt x="6925" y="31577"/>
                    <a:pt x="19251" y="19251"/>
                  </a:cubicBezTo>
                  <a:cubicBezTo>
                    <a:pt x="31577" y="6925"/>
                    <a:pt x="48295" y="0"/>
                    <a:pt x="65726" y="0"/>
                  </a:cubicBezTo>
                  <a:close/>
                </a:path>
              </a:pathLst>
            </a:custGeom>
            <a:solidFill>
              <a:srgbClr val="FFFFFF"/>
            </a:solidFill>
          </p:spPr>
        </p:sp>
        <p:sp>
          <p:nvSpPr>
            <p:cNvPr name="TextBox 29" id="29"/>
            <p:cNvSpPr txBox="true"/>
            <p:nvPr/>
          </p:nvSpPr>
          <p:spPr>
            <a:xfrm>
              <a:off x="0" y="-28575"/>
              <a:ext cx="1714898" cy="1014769"/>
            </a:xfrm>
            <a:prstGeom prst="rect">
              <a:avLst/>
            </a:prstGeom>
          </p:spPr>
          <p:txBody>
            <a:bodyPr anchor="ctr" rtlCol="false" tIns="46524" lIns="46524" bIns="46524" rIns="46524"/>
            <a:lstStyle/>
            <a:p>
              <a:pPr algn="ctr">
                <a:lnSpc>
                  <a:spcPts val="1960"/>
                </a:lnSpc>
                <a:spcBef>
                  <a:spcPct val="0"/>
                </a:spcBef>
              </a:pPr>
            </a:p>
          </p:txBody>
        </p:sp>
      </p:grpSp>
      <p:sp>
        <p:nvSpPr>
          <p:cNvPr name="TextBox 30" id="30"/>
          <p:cNvSpPr txBox="true"/>
          <p:nvPr/>
        </p:nvSpPr>
        <p:spPr>
          <a:xfrm rot="0">
            <a:off x="5303369" y="4537958"/>
            <a:ext cx="3842804" cy="1308955"/>
          </a:xfrm>
          <a:prstGeom prst="rect">
            <a:avLst/>
          </a:prstGeom>
        </p:spPr>
        <p:txBody>
          <a:bodyPr anchor="t" rtlCol="false" tIns="0" lIns="0" bIns="0" rIns="0">
            <a:spAutoFit/>
          </a:bodyPr>
          <a:lstStyle/>
          <a:p>
            <a:pPr algn="ctr">
              <a:lnSpc>
                <a:spcPts val="2538"/>
              </a:lnSpc>
            </a:pPr>
            <a:r>
              <a:rPr lang="en-US" sz="2308">
                <a:solidFill>
                  <a:srgbClr val="000000"/>
                </a:solidFill>
                <a:latin typeface="Glacial Indifference"/>
                <a:ea typeface="Glacial Indifference"/>
                <a:cs typeface="Glacial Indifference"/>
                <a:sym typeface="Glacial Indifference"/>
              </a:rPr>
              <a:t>Believing in yourself helps reduce stress and anxiety, leading to a more stable and positive mindset.</a:t>
            </a:r>
          </a:p>
        </p:txBody>
      </p:sp>
      <p:sp>
        <p:nvSpPr>
          <p:cNvPr name="TextBox 31" id="31"/>
          <p:cNvSpPr txBox="true"/>
          <p:nvPr/>
        </p:nvSpPr>
        <p:spPr>
          <a:xfrm rot="0">
            <a:off x="5612919" y="3777379"/>
            <a:ext cx="3182942" cy="751054"/>
          </a:xfrm>
          <a:prstGeom prst="rect">
            <a:avLst/>
          </a:prstGeom>
        </p:spPr>
        <p:txBody>
          <a:bodyPr anchor="t" rtlCol="false" tIns="0" lIns="0" bIns="0" rIns="0">
            <a:spAutoFit/>
          </a:bodyPr>
          <a:lstStyle/>
          <a:p>
            <a:pPr algn="ctr">
              <a:lnSpc>
                <a:spcPts val="2951"/>
              </a:lnSpc>
            </a:pPr>
            <a:r>
              <a:rPr lang="en-US" sz="2683">
                <a:solidFill>
                  <a:srgbClr val="000000"/>
                </a:solidFill>
                <a:latin typeface="TT Milks Casual Outline Shadow"/>
                <a:ea typeface="TT Milks Casual Outline Shadow"/>
                <a:cs typeface="TT Milks Casual Outline Shadow"/>
                <a:sym typeface="TT Milks Casual Outline Shadow"/>
              </a:rPr>
              <a:t>Good Mental Health</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ECE8"/>
        </a:solidFill>
      </p:bgPr>
    </p:bg>
    <p:spTree>
      <p:nvGrpSpPr>
        <p:cNvPr id="1" name=""/>
        <p:cNvGrpSpPr/>
        <p:nvPr/>
      </p:nvGrpSpPr>
      <p:grpSpPr>
        <a:xfrm>
          <a:off x="0" y="0"/>
          <a:ext cx="0" cy="0"/>
          <a:chOff x="0" y="0"/>
          <a:chExt cx="0" cy="0"/>
        </a:xfrm>
      </p:grpSpPr>
      <p:sp>
        <p:nvSpPr>
          <p:cNvPr name="Freeform 2" id="2"/>
          <p:cNvSpPr/>
          <p:nvPr/>
        </p:nvSpPr>
        <p:spPr>
          <a:xfrm flipH="false" flipV="false" rot="0">
            <a:off x="2016180" y="587362"/>
            <a:ext cx="4653250" cy="3358801"/>
          </a:xfrm>
          <a:custGeom>
            <a:avLst/>
            <a:gdLst/>
            <a:ahLst/>
            <a:cxnLst/>
            <a:rect r="r" b="b" t="t" l="l"/>
            <a:pathLst>
              <a:path h="3358801" w="4653250">
                <a:moveTo>
                  <a:pt x="0" y="0"/>
                </a:moveTo>
                <a:lnTo>
                  <a:pt x="4653250" y="0"/>
                </a:lnTo>
                <a:lnTo>
                  <a:pt x="4653250" y="3358800"/>
                </a:lnTo>
                <a:lnTo>
                  <a:pt x="0" y="3358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900847" y="421138"/>
            <a:ext cx="1807376" cy="3525024"/>
          </a:xfrm>
          <a:custGeom>
            <a:avLst/>
            <a:gdLst/>
            <a:ahLst/>
            <a:cxnLst/>
            <a:rect r="r" b="b" t="t" l="l"/>
            <a:pathLst>
              <a:path h="3525024" w="1807376">
                <a:moveTo>
                  <a:pt x="0" y="0"/>
                </a:moveTo>
                <a:lnTo>
                  <a:pt x="1807376" y="0"/>
                </a:lnTo>
                <a:lnTo>
                  <a:pt x="1807376" y="3525024"/>
                </a:lnTo>
                <a:lnTo>
                  <a:pt x="0" y="35250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73929" y="4105319"/>
            <a:ext cx="6857267" cy="2559068"/>
          </a:xfrm>
          <a:prstGeom prst="rect">
            <a:avLst/>
          </a:prstGeom>
        </p:spPr>
        <p:txBody>
          <a:bodyPr anchor="t" rtlCol="false" tIns="0" lIns="0" bIns="0" rIns="0">
            <a:spAutoFit/>
          </a:bodyPr>
          <a:lstStyle/>
          <a:p>
            <a:pPr algn="l">
              <a:lnSpc>
                <a:spcPts val="6616"/>
              </a:lnSpc>
            </a:pPr>
            <a:r>
              <a:rPr lang="en-US" sz="6616" spc="-258">
                <a:solidFill>
                  <a:srgbClr val="000000"/>
                </a:solidFill>
                <a:latin typeface="TT Milks Casual Outline Shadow"/>
                <a:ea typeface="TT Milks Casual Outline Shadow"/>
                <a:cs typeface="TT Milks Casual Outline Shadow"/>
                <a:sym typeface="TT Milks Casual Outline Shadow"/>
              </a:rPr>
              <a:t>HOW TO INCREASE SELF-ESTEEM</a:t>
            </a:r>
          </a:p>
        </p:txBody>
      </p:sp>
      <p:grpSp>
        <p:nvGrpSpPr>
          <p:cNvPr name="Group 5" id="5"/>
          <p:cNvGrpSpPr/>
          <p:nvPr/>
        </p:nvGrpSpPr>
        <p:grpSpPr>
          <a:xfrm rot="0">
            <a:off x="770345" y="776815"/>
            <a:ext cx="596644" cy="59664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19050" cap="sq">
              <a:solidFill>
                <a:srgbClr val="000000"/>
              </a:solidFill>
              <a:prstDash val="solid"/>
              <a:miter/>
            </a:ln>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8" id="8"/>
          <p:cNvGrpSpPr/>
          <p:nvPr/>
        </p:nvGrpSpPr>
        <p:grpSpPr>
          <a:xfrm rot="0">
            <a:off x="731520" y="731520"/>
            <a:ext cx="596644" cy="59664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CABB"/>
            </a:solidFill>
            <a:ln w="19050" cap="sq">
              <a:solidFill>
                <a:srgbClr val="000000"/>
              </a:solidFill>
              <a:prstDash val="solid"/>
              <a:miter/>
            </a:ln>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1" id="11"/>
          <p:cNvGrpSpPr/>
          <p:nvPr/>
        </p:nvGrpSpPr>
        <p:grpSpPr>
          <a:xfrm rot="0">
            <a:off x="7958997" y="6664386"/>
            <a:ext cx="1063083" cy="106308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19050" cap="sq">
              <a:solidFill>
                <a:srgbClr val="000000"/>
              </a:solidFill>
              <a:prstDash val="solid"/>
              <a:miter/>
            </a:ln>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14" id="14"/>
          <p:cNvGrpSpPr/>
          <p:nvPr/>
        </p:nvGrpSpPr>
        <p:grpSpPr>
          <a:xfrm rot="0">
            <a:off x="7889820" y="6583680"/>
            <a:ext cx="1063083" cy="106308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6B0"/>
            </a:solidFill>
            <a:ln w="19050" cap="sq">
              <a:solidFill>
                <a:srgbClr val="000000"/>
              </a:solidFill>
              <a:prstDash val="solid"/>
              <a:miter/>
            </a:ln>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DAGfiGeX2Ck</dc:identifier>
  <dcterms:modified xsi:type="dcterms:W3CDTF">2011-08-01T06:04:30Z</dcterms:modified>
  <cp:revision>1</cp:revision>
  <dc:title>Untitled (Presentation (4:3))</dc:title>
</cp:coreProperties>
</file>